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20"/>
  </p:notesMasterIdLst>
  <p:sldIdLst>
    <p:sldId id="525" r:id="rId5"/>
    <p:sldId id="526" r:id="rId6"/>
    <p:sldId id="527" r:id="rId7"/>
    <p:sldId id="528" r:id="rId8"/>
    <p:sldId id="529" r:id="rId9"/>
    <p:sldId id="530" r:id="rId10"/>
    <p:sldId id="531" r:id="rId11"/>
    <p:sldId id="532" r:id="rId12"/>
    <p:sldId id="533" r:id="rId13"/>
    <p:sldId id="534" r:id="rId14"/>
    <p:sldId id="535" r:id="rId15"/>
    <p:sldId id="536" r:id="rId16"/>
    <p:sldId id="537" r:id="rId17"/>
    <p:sldId id="538" r:id="rId18"/>
    <p:sldId id="519" r:id="rId19"/>
  </p:sldIdLst>
  <p:sldSz cx="12192000" cy="6858000"/>
  <p:notesSz cx="6669088"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C90D6B8-F0BB-4B68-94A2-FF483A5AA202}" v="23" dt="2024-11-20T11:27:43.018"/>
  </p1510:revLst>
</p1510:revInfo>
</file>

<file path=ppt/tableStyles.xml><?xml version="1.0" encoding="utf-8"?>
<a:tblStyleLst xmlns:a="http://schemas.openxmlformats.org/drawingml/2006/main" def="{5C22544A-7EE6-4342-B048-85BDC9FD1C3A}">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439"/>
    <p:restoredTop sz="69663"/>
  </p:normalViewPr>
  <p:slideViewPr>
    <p:cSldViewPr snapToGrid="0">
      <p:cViewPr varScale="1">
        <p:scale>
          <a:sx n="72" d="100"/>
          <a:sy n="72" d="100"/>
        </p:scale>
        <p:origin x="1712" y="208"/>
      </p:cViewPr>
      <p:guideLst/>
    </p:cSldViewPr>
  </p:slideViewPr>
  <p:notesTextViewPr>
    <p:cViewPr>
      <p:scale>
        <a:sx n="1" d="1"/>
        <a:sy n="1" d="1"/>
      </p:scale>
      <p:origin x="0" y="0"/>
    </p:cViewPr>
  </p:notesTextViewPr>
  <p:sorterViewPr>
    <p:cViewPr>
      <p:scale>
        <a:sx n="1" d="1"/>
        <a:sy n="1" d="1"/>
      </p:scale>
      <p:origin x="0" y="0"/>
    </p:cViewPr>
  </p:sorterViewPr>
  <p:notesViewPr>
    <p:cSldViewPr snapToGrid="0">
      <p:cViewPr>
        <p:scale>
          <a:sx n="217" d="100"/>
          <a:sy n="217" d="100"/>
        </p:scale>
        <p:origin x="3128" y="-3672"/>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3" Type="http://schemas.openxmlformats.org/officeDocument/2006/relationships/customXml" Target="../customXml/item3.xml"/><Relationship Id="rId21" Type="http://schemas.openxmlformats.org/officeDocument/2006/relationships/presProps" Target="pres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microsoft.com/office/2015/10/relationships/revisionInfo" Target="revisionInfo.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889938" cy="498056"/>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777607" y="0"/>
            <a:ext cx="2889938" cy="498056"/>
          </a:xfrm>
          <a:prstGeom prst="rect">
            <a:avLst/>
          </a:prstGeom>
        </p:spPr>
        <p:txBody>
          <a:bodyPr vert="horz" lIns="91440" tIns="45720" rIns="91440" bIns="45720" rtlCol="0"/>
          <a:lstStyle>
            <a:lvl1pPr algn="r">
              <a:defRPr sz="1200"/>
            </a:lvl1pPr>
          </a:lstStyle>
          <a:p>
            <a:fld id="{21260C07-D104-4A21-9744-C4F39A8BBB01}" type="datetimeFigureOut">
              <a:rPr lang="en-GB" smtClean="0"/>
              <a:t>06/10/2025</a:t>
            </a:fld>
            <a:endParaRPr lang="en-GB"/>
          </a:p>
        </p:txBody>
      </p:sp>
      <p:sp>
        <p:nvSpPr>
          <p:cNvPr id="4" name="Slide Image Placeholder 3"/>
          <p:cNvSpPr>
            <a:spLocks noGrp="1" noRot="1" noChangeAspect="1"/>
          </p:cNvSpPr>
          <p:nvPr>
            <p:ph type="sldImg" idx="2"/>
          </p:nvPr>
        </p:nvSpPr>
        <p:spPr>
          <a:xfrm>
            <a:off x="357188" y="1241425"/>
            <a:ext cx="5954712" cy="3349625"/>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66909" y="4777194"/>
            <a:ext cx="5335270" cy="3908614"/>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428584"/>
            <a:ext cx="2889938" cy="498055"/>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777607" y="9428584"/>
            <a:ext cx="2889938" cy="498055"/>
          </a:xfrm>
          <a:prstGeom prst="rect">
            <a:avLst/>
          </a:prstGeom>
        </p:spPr>
        <p:txBody>
          <a:bodyPr vert="horz" lIns="91440" tIns="45720" rIns="91440" bIns="45720" rtlCol="0" anchor="b"/>
          <a:lstStyle>
            <a:lvl1pPr algn="r">
              <a:defRPr sz="1200"/>
            </a:lvl1pPr>
          </a:lstStyle>
          <a:p>
            <a:fld id="{B303304C-E457-4248-B0B0-3BC861558B56}" type="slidenum">
              <a:rPr lang="en-GB" smtClean="0"/>
              <a:t>‹#›</a:t>
            </a:fld>
            <a:endParaRPr lang="en-GB"/>
          </a:p>
        </p:txBody>
      </p:sp>
    </p:spTree>
    <p:extLst>
      <p:ext uri="{BB962C8B-B14F-4D97-AF65-F5344CB8AC3E}">
        <p14:creationId xmlns:p14="http://schemas.microsoft.com/office/powerpoint/2010/main" val="146627841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b="0" i="0" u="none" strike="noStrike" kern="1200" dirty="0">
                <a:solidFill>
                  <a:schemeClr val="tx1"/>
                </a:solidFill>
                <a:effectLst/>
                <a:latin typeface="+mn-lt"/>
                <a:ea typeface="+mn-ea"/>
                <a:cs typeface="+mn-cs"/>
              </a:rPr>
              <a:t>For this part we will look at how to use the Ready-to-Progress thinking and practical classroom resources to give Year 4 pupils the best chance in the Multiplication Tables Check. We’ll cover why fluency matters for KS2 outcomes, a clear progression from early years to Year 4, and classroom routines, activities and interventions you can take away and use next week.”</a:t>
            </a:r>
            <a:endParaRPr lang="en-US" dirty="0"/>
          </a:p>
        </p:txBody>
      </p:sp>
      <p:sp>
        <p:nvSpPr>
          <p:cNvPr id="4" name="Slide Number Placeholder 3"/>
          <p:cNvSpPr>
            <a:spLocks noGrp="1"/>
          </p:cNvSpPr>
          <p:nvPr>
            <p:ph type="sldNum" sz="quarter" idx="5"/>
          </p:nvPr>
        </p:nvSpPr>
        <p:spPr/>
        <p:txBody>
          <a:bodyPr/>
          <a:lstStyle/>
          <a:p>
            <a:fld id="{B303304C-E457-4248-B0B0-3BC861558B56}" type="slidenum">
              <a:rPr lang="en-GB" smtClean="0"/>
              <a:t>1</a:t>
            </a:fld>
            <a:endParaRPr lang="en-GB" dirty="0"/>
          </a:p>
        </p:txBody>
      </p:sp>
    </p:spTree>
    <p:extLst>
      <p:ext uri="{BB962C8B-B14F-4D97-AF65-F5344CB8AC3E}">
        <p14:creationId xmlns:p14="http://schemas.microsoft.com/office/powerpoint/2010/main" val="267031597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b="0" i="0" u="none" strike="noStrike" kern="1200" dirty="0">
                <a:solidFill>
                  <a:schemeClr val="tx1"/>
                </a:solidFill>
                <a:effectLst/>
                <a:latin typeface="+mn-lt"/>
                <a:ea typeface="+mn-ea"/>
                <a:cs typeface="+mn-cs"/>
              </a:rPr>
              <a:t>“In Year 4, the goal is fluency — but fluency built on reasoning. We focus especially on the difficult dozen facts like 6×7 and 7×8. Use a daily 5–7 minute routine, alternating quickfire retrieval with application. The ‘36 Fact Challenge’ helps pupils see progress, and distributive dash tasks encourage them to show </a:t>
            </a:r>
            <a:r>
              <a:rPr lang="en-GB" sz="1200" b="0" i="1" u="none" strike="noStrike" kern="1200" dirty="0">
                <a:solidFill>
                  <a:schemeClr val="tx1"/>
                </a:solidFill>
                <a:effectLst/>
                <a:latin typeface="+mn-lt"/>
                <a:ea typeface="+mn-ea"/>
                <a:cs typeface="+mn-cs"/>
              </a:rPr>
              <a:t>more than one way</a:t>
            </a:r>
            <a:r>
              <a:rPr lang="en-GB" sz="1200" b="0" i="0" u="none" strike="noStrike" kern="1200" dirty="0">
                <a:solidFill>
                  <a:schemeClr val="tx1"/>
                </a:solidFill>
                <a:effectLst/>
                <a:latin typeface="+mn-lt"/>
                <a:ea typeface="+mn-ea"/>
                <a:cs typeface="+mn-cs"/>
              </a:rPr>
              <a:t> to solve a fact, strengthening connections.”</a:t>
            </a:r>
            <a:endParaRPr lang="en-US" dirty="0"/>
          </a:p>
        </p:txBody>
      </p:sp>
      <p:sp>
        <p:nvSpPr>
          <p:cNvPr id="4" name="Slide Number Placeholder 3"/>
          <p:cNvSpPr>
            <a:spLocks noGrp="1"/>
          </p:cNvSpPr>
          <p:nvPr>
            <p:ph type="sldNum" sz="quarter" idx="5"/>
          </p:nvPr>
        </p:nvSpPr>
        <p:spPr/>
        <p:txBody>
          <a:bodyPr/>
          <a:lstStyle/>
          <a:p>
            <a:fld id="{B303304C-E457-4248-B0B0-3BC861558B56}" type="slidenum">
              <a:rPr lang="en-GB" smtClean="0"/>
              <a:t>11</a:t>
            </a:fld>
            <a:endParaRPr lang="en-GB"/>
          </a:p>
        </p:txBody>
      </p:sp>
    </p:spTree>
    <p:extLst>
      <p:ext uri="{BB962C8B-B14F-4D97-AF65-F5344CB8AC3E}">
        <p14:creationId xmlns:p14="http://schemas.microsoft.com/office/powerpoint/2010/main" val="158212362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b="0" i="0" u="none" strike="noStrike" kern="1200" dirty="0">
                <a:solidFill>
                  <a:schemeClr val="tx1"/>
                </a:solidFill>
                <a:effectLst/>
                <a:latin typeface="+mn-lt"/>
                <a:ea typeface="+mn-ea"/>
                <a:cs typeface="+mn-cs"/>
              </a:rPr>
              <a:t>“When we look at classroom evidence, not all multiplication facts are equal. The NCETM and Maths Hubs often talk about the ‘Difficult Dozen’ – 12 facts that pupils consistently struggle with. You’ll notice these are clustered around the sixes, sevens, eights, nines and twelves. By strategically focusing teaching and practice on these, we can close gaps and give children the confidence to approach the rest of the table facts. The key is to use reasoning strategies: double three to get six, use near facts like 7 × 8 as one more group than 7 × 7, or link 12 × facts to 10 × and 2 ×. Rather than asking pupils to memorise in isolation, we help them see the structure.”</a:t>
            </a:r>
            <a:endParaRPr lang="en-US" dirty="0"/>
          </a:p>
        </p:txBody>
      </p:sp>
      <p:sp>
        <p:nvSpPr>
          <p:cNvPr id="4" name="Slide Number Placeholder 3"/>
          <p:cNvSpPr>
            <a:spLocks noGrp="1"/>
          </p:cNvSpPr>
          <p:nvPr>
            <p:ph type="sldNum" sz="quarter" idx="5"/>
          </p:nvPr>
        </p:nvSpPr>
        <p:spPr/>
        <p:txBody>
          <a:bodyPr/>
          <a:lstStyle/>
          <a:p>
            <a:fld id="{B303304C-E457-4248-B0B0-3BC861558B56}" type="slidenum">
              <a:rPr lang="en-GB" smtClean="0"/>
              <a:t>12</a:t>
            </a:fld>
            <a:endParaRPr lang="en-GB"/>
          </a:p>
        </p:txBody>
      </p:sp>
    </p:spTree>
    <p:extLst>
      <p:ext uri="{BB962C8B-B14F-4D97-AF65-F5344CB8AC3E}">
        <p14:creationId xmlns:p14="http://schemas.microsoft.com/office/powerpoint/2010/main" val="266271218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b="0" i="0" u="none" strike="noStrike" kern="1200" dirty="0">
                <a:solidFill>
                  <a:schemeClr val="tx1"/>
                </a:solidFill>
                <a:effectLst/>
                <a:latin typeface="+mn-lt"/>
                <a:ea typeface="+mn-ea"/>
                <a:cs typeface="+mn-cs"/>
              </a:rPr>
              <a:t>“Distributive Dash is about pupils realising that there’s more than one way to reach a product. For example, when asked to work out 7 × 8, one child might partition the 7 into 5 and 2, while another partitions the 8 into 5 and 3. Both routes lead to the same answer, but the important learning is that multiplication is flexible — we can decompose numbers in different ways. This activity supports pupils with trickier facts, especially those in the ‘Difficulty Dozen’, because it gives them multiple pathways to recall and check.”</a:t>
            </a:r>
            <a:endParaRPr lang="en-US" dirty="0"/>
          </a:p>
        </p:txBody>
      </p:sp>
      <p:sp>
        <p:nvSpPr>
          <p:cNvPr id="4" name="Slide Number Placeholder 3"/>
          <p:cNvSpPr>
            <a:spLocks noGrp="1"/>
          </p:cNvSpPr>
          <p:nvPr>
            <p:ph type="sldNum" sz="quarter" idx="5"/>
          </p:nvPr>
        </p:nvSpPr>
        <p:spPr/>
        <p:txBody>
          <a:bodyPr/>
          <a:lstStyle/>
          <a:p>
            <a:fld id="{B303304C-E457-4248-B0B0-3BC861558B56}" type="slidenum">
              <a:rPr lang="en-GB" smtClean="0"/>
              <a:t>13</a:t>
            </a:fld>
            <a:endParaRPr lang="en-GB"/>
          </a:p>
        </p:txBody>
      </p:sp>
    </p:spTree>
    <p:extLst>
      <p:ext uri="{BB962C8B-B14F-4D97-AF65-F5344CB8AC3E}">
        <p14:creationId xmlns:p14="http://schemas.microsoft.com/office/powerpoint/2010/main" val="177495873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b="0" i="0" u="none" strike="noStrike" kern="1200" dirty="0">
                <a:solidFill>
                  <a:schemeClr val="tx1"/>
                </a:solidFill>
                <a:effectLst/>
                <a:latin typeface="+mn-lt"/>
                <a:ea typeface="+mn-ea"/>
                <a:cs typeface="+mn-cs"/>
              </a:rPr>
              <a:t>“Finally, keep it practical: a daily 6–8 minute fluency slot is enough, as long as it’s consistent. Mix retrieval and reasoning tasks</a:t>
            </a:r>
            <a:r>
              <a:rPr lang="en-GB" sz="1200" b="0" i="0" u="none" strike="noStrike" kern="1200">
                <a:solidFill>
                  <a:schemeClr val="tx1"/>
                </a:solidFill>
                <a:effectLst/>
                <a:latin typeface="+mn-lt"/>
                <a:ea typeface="+mn-ea"/>
                <a:cs typeface="+mn-cs"/>
              </a:rPr>
              <a:t>. And </a:t>
            </a:r>
            <a:r>
              <a:rPr lang="en-GB" sz="1200" b="0" i="0" u="none" strike="noStrike" kern="1200" dirty="0">
                <a:solidFill>
                  <a:schemeClr val="tx1"/>
                </a:solidFill>
                <a:effectLst/>
                <a:latin typeface="+mn-lt"/>
                <a:ea typeface="+mn-ea"/>
                <a:cs typeface="+mn-cs"/>
              </a:rPr>
              <a:t>involve parents — share a couple of strategies for games at home, like skip-count clapping or array drawings. That way we build confidence as well as fluency.”</a:t>
            </a:r>
            <a:endParaRPr lang="en-US" dirty="0"/>
          </a:p>
        </p:txBody>
      </p:sp>
      <p:sp>
        <p:nvSpPr>
          <p:cNvPr id="4" name="Slide Number Placeholder 3"/>
          <p:cNvSpPr>
            <a:spLocks noGrp="1"/>
          </p:cNvSpPr>
          <p:nvPr>
            <p:ph type="sldNum" sz="quarter" idx="5"/>
          </p:nvPr>
        </p:nvSpPr>
        <p:spPr/>
        <p:txBody>
          <a:bodyPr/>
          <a:lstStyle/>
          <a:p>
            <a:fld id="{B303304C-E457-4248-B0B0-3BC861558B56}" type="slidenum">
              <a:rPr lang="en-GB" smtClean="0"/>
              <a:t>14</a:t>
            </a:fld>
            <a:endParaRPr lang="en-GB"/>
          </a:p>
        </p:txBody>
      </p:sp>
    </p:spTree>
    <p:extLst>
      <p:ext uri="{BB962C8B-B14F-4D97-AF65-F5344CB8AC3E}">
        <p14:creationId xmlns:p14="http://schemas.microsoft.com/office/powerpoint/2010/main" val="166669718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F4EE5C3-6EF8-5206-E69A-E35470D3DB7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1E1B8A4-7391-342A-EE2B-F81002EAC83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99E6B2C-9F3C-DD80-7D1D-4E70BD6F066D}"/>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C3B792CC-824E-47CC-8606-A9887CDEEEA4}"/>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303304C-E457-4248-B0B0-3BC861558B56}"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15</a:t>
            </a:fld>
            <a:endParaRPr kumimoji="0" lang="en-GB"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15290851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b="0" i="0" u="none" strike="noStrike" kern="1200" dirty="0">
                <a:solidFill>
                  <a:schemeClr val="tx1"/>
                </a:solidFill>
                <a:effectLst/>
                <a:latin typeface="+mn-lt"/>
                <a:ea typeface="+mn-ea"/>
                <a:cs typeface="+mn-cs"/>
              </a:rPr>
              <a:t>“We know times-table fluency is not an end in itself — it frees working memory so pupils can focus on problem solving, strategies, and reasoning in lessons. For example, if a child can recall 7×8 instantly, they don’t have to use effortful calculation when working on fractions, area, or multi-step problems. Fluency underpins many later KS2 objectives.”</a:t>
            </a:r>
            <a:endParaRPr lang="en-US" dirty="0"/>
          </a:p>
        </p:txBody>
      </p:sp>
      <p:sp>
        <p:nvSpPr>
          <p:cNvPr id="4" name="Slide Number Placeholder 3"/>
          <p:cNvSpPr>
            <a:spLocks noGrp="1"/>
          </p:cNvSpPr>
          <p:nvPr>
            <p:ph type="sldNum" sz="quarter" idx="5"/>
          </p:nvPr>
        </p:nvSpPr>
        <p:spPr/>
        <p:txBody>
          <a:bodyPr/>
          <a:lstStyle/>
          <a:p>
            <a:fld id="{B303304C-E457-4248-B0B0-3BC861558B56}" type="slidenum">
              <a:rPr lang="en-GB" smtClean="0"/>
              <a:t>2</a:t>
            </a:fld>
            <a:endParaRPr lang="en-GB" dirty="0"/>
          </a:p>
        </p:txBody>
      </p:sp>
    </p:spTree>
    <p:extLst>
      <p:ext uri="{BB962C8B-B14F-4D97-AF65-F5344CB8AC3E}">
        <p14:creationId xmlns:p14="http://schemas.microsoft.com/office/powerpoint/2010/main" val="317449309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b="0" i="0" u="none" strike="noStrike" kern="1200">
                <a:solidFill>
                  <a:schemeClr val="tx1"/>
                </a:solidFill>
                <a:effectLst/>
                <a:latin typeface="+mn-lt"/>
                <a:ea typeface="+mn-ea"/>
                <a:cs typeface="+mn-cs"/>
              </a:rPr>
              <a:t>What does the evidence say? National statistics show increasing average MTC scores since the check became statutory, and work from researchers and practitioners suggests that higher MTC fluency is associated with greater likelihood of reaching the expected standard in KS2 maths.</a:t>
            </a:r>
            <a:endParaRPr lang="en-US"/>
          </a:p>
        </p:txBody>
      </p:sp>
      <p:sp>
        <p:nvSpPr>
          <p:cNvPr id="4" name="Slide Number Placeholder 3"/>
          <p:cNvSpPr>
            <a:spLocks noGrp="1"/>
          </p:cNvSpPr>
          <p:nvPr>
            <p:ph type="sldNum" sz="quarter" idx="5"/>
          </p:nvPr>
        </p:nvSpPr>
        <p:spPr/>
        <p:txBody>
          <a:bodyPr/>
          <a:lstStyle/>
          <a:p>
            <a:fld id="{B303304C-E457-4248-B0B0-3BC861558B56}" type="slidenum">
              <a:rPr lang="en-GB" smtClean="0"/>
              <a:t>3</a:t>
            </a:fld>
            <a:endParaRPr lang="en-GB"/>
          </a:p>
        </p:txBody>
      </p:sp>
    </p:spTree>
    <p:extLst>
      <p:ext uri="{BB962C8B-B14F-4D97-AF65-F5344CB8AC3E}">
        <p14:creationId xmlns:p14="http://schemas.microsoft.com/office/powerpoint/2010/main" val="105984406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b="0" i="0" u="none" strike="noStrike" kern="1200" dirty="0">
                <a:solidFill>
                  <a:schemeClr val="tx1"/>
                </a:solidFill>
                <a:effectLst/>
                <a:latin typeface="+mn-lt"/>
                <a:ea typeface="+mn-ea"/>
                <a:cs typeface="+mn-cs"/>
              </a:rPr>
              <a:t>“The Ready-to-Progress criteria are useful because they don’t just list facts — they highlight the </a:t>
            </a:r>
            <a:r>
              <a:rPr lang="en-GB" sz="1200" b="0" i="1" u="none" strike="noStrike" kern="1200" dirty="0">
                <a:solidFill>
                  <a:schemeClr val="tx1"/>
                </a:solidFill>
                <a:effectLst/>
                <a:latin typeface="+mn-lt"/>
                <a:ea typeface="+mn-ea"/>
                <a:cs typeface="+mn-cs"/>
              </a:rPr>
              <a:t>skills</a:t>
            </a:r>
            <a:r>
              <a:rPr lang="en-GB" sz="1200" b="0" i="0" u="none" strike="noStrike" kern="1200" dirty="0">
                <a:solidFill>
                  <a:schemeClr val="tx1"/>
                </a:solidFill>
                <a:effectLst/>
                <a:latin typeface="+mn-lt"/>
                <a:ea typeface="+mn-ea"/>
                <a:cs typeface="+mn-cs"/>
              </a:rPr>
              <a:t> pupils must master: grouping, unitising, and recognising part–whole structure. In multiplication this means moving children from ‘3 groups of 4’ to seeing ‘4 groups of 3’ (commutativity), and then building distributive thinking, like 7×8 as (7×5) + (7×3). These skills support pupils in learning and applying the 36 core facts, which then unlocks every other table.”</a:t>
            </a:r>
            <a:endParaRPr lang="en-US" dirty="0"/>
          </a:p>
        </p:txBody>
      </p:sp>
      <p:sp>
        <p:nvSpPr>
          <p:cNvPr id="4" name="Slide Number Placeholder 3"/>
          <p:cNvSpPr>
            <a:spLocks noGrp="1"/>
          </p:cNvSpPr>
          <p:nvPr>
            <p:ph type="sldNum" sz="quarter" idx="5"/>
          </p:nvPr>
        </p:nvSpPr>
        <p:spPr/>
        <p:txBody>
          <a:bodyPr/>
          <a:lstStyle/>
          <a:p>
            <a:fld id="{B303304C-E457-4248-B0B0-3BC861558B56}" type="slidenum">
              <a:rPr lang="en-GB" smtClean="0"/>
              <a:t>4</a:t>
            </a:fld>
            <a:endParaRPr lang="en-GB"/>
          </a:p>
        </p:txBody>
      </p:sp>
    </p:spTree>
    <p:extLst>
      <p:ext uri="{BB962C8B-B14F-4D97-AF65-F5344CB8AC3E}">
        <p14:creationId xmlns:p14="http://schemas.microsoft.com/office/powerpoint/2010/main" val="247208858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b="0" i="0" u="none" strike="noStrike" kern="1200" dirty="0">
                <a:solidFill>
                  <a:schemeClr val="tx1"/>
                </a:solidFill>
                <a:effectLst/>
                <a:latin typeface="+mn-lt"/>
                <a:ea typeface="+mn-ea"/>
                <a:cs typeface="+mn-cs"/>
              </a:rPr>
              <a:t>“By focusing on the 36 essential facts, we cut down the cognitive load for pupils. Facts like 0, 1, 10, and easy 2s or 5s don’t need over-teaching — pupils tend to know them. The teaching time goes to those harder ones: 6s, 7s, 8s, 9s, 12s. The emphasis should be on reasoning — seeing how 9×6 is one less group than 10×6, or that 8×7 is double 4×7. We want children to </a:t>
            </a:r>
            <a:r>
              <a:rPr lang="en-GB" sz="1200" b="0" i="1" u="none" strike="noStrike" kern="1200" dirty="0">
                <a:solidFill>
                  <a:schemeClr val="tx1"/>
                </a:solidFill>
                <a:effectLst/>
                <a:latin typeface="+mn-lt"/>
                <a:ea typeface="+mn-ea"/>
                <a:cs typeface="+mn-cs"/>
              </a:rPr>
              <a:t>derive</a:t>
            </a:r>
            <a:r>
              <a:rPr lang="en-GB" sz="1200" b="0" i="0" u="none" strike="noStrike" kern="1200" dirty="0">
                <a:solidFill>
                  <a:schemeClr val="tx1"/>
                </a:solidFill>
                <a:effectLst/>
                <a:latin typeface="+mn-lt"/>
                <a:ea typeface="+mn-ea"/>
                <a:cs typeface="+mn-cs"/>
              </a:rPr>
              <a:t> as well as </a:t>
            </a:r>
            <a:r>
              <a:rPr lang="en-GB" sz="1200" b="0" i="1" u="none" strike="noStrike" kern="1200" dirty="0">
                <a:solidFill>
                  <a:schemeClr val="tx1"/>
                </a:solidFill>
                <a:effectLst/>
                <a:latin typeface="+mn-lt"/>
                <a:ea typeface="+mn-ea"/>
                <a:cs typeface="+mn-cs"/>
              </a:rPr>
              <a:t>recall</a:t>
            </a:r>
            <a:r>
              <a:rPr lang="en-GB" sz="1200" b="0" i="0" u="none" strike="noStrike" kern="1200" dirty="0">
                <a:solidFill>
                  <a:schemeClr val="tx1"/>
                </a:solidFill>
                <a:effectLst/>
                <a:latin typeface="+mn-lt"/>
                <a:ea typeface="+mn-ea"/>
                <a:cs typeface="+mn-cs"/>
              </a:rPr>
              <a:t>, because this builds secure memory.”</a:t>
            </a:r>
            <a:endParaRPr lang="en-US" dirty="0"/>
          </a:p>
        </p:txBody>
      </p:sp>
      <p:sp>
        <p:nvSpPr>
          <p:cNvPr id="4" name="Slide Number Placeholder 3"/>
          <p:cNvSpPr>
            <a:spLocks noGrp="1"/>
          </p:cNvSpPr>
          <p:nvPr>
            <p:ph type="sldNum" sz="quarter" idx="5"/>
          </p:nvPr>
        </p:nvSpPr>
        <p:spPr/>
        <p:txBody>
          <a:bodyPr/>
          <a:lstStyle/>
          <a:p>
            <a:fld id="{B303304C-E457-4248-B0B0-3BC861558B56}" type="slidenum">
              <a:rPr lang="en-GB" smtClean="0"/>
              <a:t>5</a:t>
            </a:fld>
            <a:endParaRPr lang="en-GB"/>
          </a:p>
        </p:txBody>
      </p:sp>
    </p:spTree>
    <p:extLst>
      <p:ext uri="{BB962C8B-B14F-4D97-AF65-F5344CB8AC3E}">
        <p14:creationId xmlns:p14="http://schemas.microsoft.com/office/powerpoint/2010/main" val="66791444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b="0" i="0" u="none" strike="noStrike" kern="1200" dirty="0">
                <a:solidFill>
                  <a:schemeClr val="tx1"/>
                </a:solidFill>
                <a:effectLst/>
                <a:latin typeface="+mn-lt"/>
                <a:ea typeface="+mn-ea"/>
                <a:cs typeface="+mn-cs"/>
              </a:rPr>
              <a:t>“The Multiplication Tables Check should never be seen as a quick-fix in Year 4. In fact, it’s the result of consistent multiplicative thinking built up from the earliest years in school.</a:t>
            </a:r>
            <a:endParaRPr lang="en-US" dirty="0"/>
          </a:p>
        </p:txBody>
      </p:sp>
      <p:sp>
        <p:nvSpPr>
          <p:cNvPr id="4" name="Slide Number Placeholder 3"/>
          <p:cNvSpPr>
            <a:spLocks noGrp="1"/>
          </p:cNvSpPr>
          <p:nvPr>
            <p:ph type="sldNum" sz="quarter" idx="5"/>
          </p:nvPr>
        </p:nvSpPr>
        <p:spPr/>
        <p:txBody>
          <a:bodyPr/>
          <a:lstStyle/>
          <a:p>
            <a:fld id="{B303304C-E457-4248-B0B0-3BC861558B56}" type="slidenum">
              <a:rPr lang="en-GB" smtClean="0"/>
              <a:t>6</a:t>
            </a:fld>
            <a:endParaRPr lang="en-GB"/>
          </a:p>
        </p:txBody>
      </p:sp>
    </p:spTree>
    <p:extLst>
      <p:ext uri="{BB962C8B-B14F-4D97-AF65-F5344CB8AC3E}">
        <p14:creationId xmlns:p14="http://schemas.microsoft.com/office/powerpoint/2010/main" val="68836746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b="0" i="0" u="none" strike="noStrike" kern="1200" dirty="0">
                <a:solidFill>
                  <a:schemeClr val="tx1"/>
                </a:solidFill>
                <a:effectLst/>
                <a:latin typeface="+mn-lt"/>
                <a:ea typeface="+mn-ea"/>
                <a:cs typeface="+mn-cs"/>
              </a:rPr>
              <a:t>“Everything starts in EYFS with subitising and grouping — noticing 2s, 5s and 10s in everyday play. In Year 1, we then move to formal language of equal groups, arrays, and early repeated addition. Practical tasks like a ‘group hunt’ — find 3 groups of 2 in the classroom — and using songs and chants for step counting are really powerful. Arrays with cubes or stickers, and then flipping them, introduce commutativity in a concrete way.”</a:t>
            </a:r>
            <a:endParaRPr lang="en-US" dirty="0"/>
          </a:p>
        </p:txBody>
      </p:sp>
      <p:sp>
        <p:nvSpPr>
          <p:cNvPr id="4" name="Slide Number Placeholder 3"/>
          <p:cNvSpPr>
            <a:spLocks noGrp="1"/>
          </p:cNvSpPr>
          <p:nvPr>
            <p:ph type="sldNum" sz="quarter" idx="5"/>
          </p:nvPr>
        </p:nvSpPr>
        <p:spPr/>
        <p:txBody>
          <a:bodyPr/>
          <a:lstStyle/>
          <a:p>
            <a:fld id="{B303304C-E457-4248-B0B0-3BC861558B56}" type="slidenum">
              <a:rPr lang="en-GB" smtClean="0"/>
              <a:t>7</a:t>
            </a:fld>
            <a:endParaRPr lang="en-GB"/>
          </a:p>
        </p:txBody>
      </p:sp>
    </p:spTree>
    <p:extLst>
      <p:ext uri="{BB962C8B-B14F-4D97-AF65-F5344CB8AC3E}">
        <p14:creationId xmlns:p14="http://schemas.microsoft.com/office/powerpoint/2010/main" val="340418040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b="0" i="0" u="none" strike="noStrike" kern="1200" dirty="0">
                <a:solidFill>
                  <a:schemeClr val="tx1"/>
                </a:solidFill>
                <a:effectLst/>
                <a:latin typeface="+mn-lt"/>
                <a:ea typeface="+mn-ea"/>
                <a:cs typeface="+mn-cs"/>
              </a:rPr>
              <a:t>“Year 2 is about bridging addition into multiplication and starting inverse links. We explicitly teach fact families so children see the structure of multiplication and division. Using arrays, we can hide a part and ask ‘what’s missing?’, which develops multiplicative reasoning. Bead strings and number lines support skip-counting and recognising repeated structures.”</a:t>
            </a:r>
            <a:endParaRPr lang="en-US" dirty="0"/>
          </a:p>
        </p:txBody>
      </p:sp>
      <p:sp>
        <p:nvSpPr>
          <p:cNvPr id="4" name="Slide Number Placeholder 3"/>
          <p:cNvSpPr>
            <a:spLocks noGrp="1"/>
          </p:cNvSpPr>
          <p:nvPr>
            <p:ph type="sldNum" sz="quarter" idx="5"/>
          </p:nvPr>
        </p:nvSpPr>
        <p:spPr/>
        <p:txBody>
          <a:bodyPr/>
          <a:lstStyle/>
          <a:p>
            <a:fld id="{B303304C-E457-4248-B0B0-3BC861558B56}" type="slidenum">
              <a:rPr lang="en-GB" smtClean="0"/>
              <a:t>8</a:t>
            </a:fld>
            <a:endParaRPr lang="en-GB"/>
          </a:p>
        </p:txBody>
      </p:sp>
    </p:spTree>
    <p:extLst>
      <p:ext uri="{BB962C8B-B14F-4D97-AF65-F5344CB8AC3E}">
        <p14:creationId xmlns:p14="http://schemas.microsoft.com/office/powerpoint/2010/main" val="298514965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b="0" i="0" u="none" strike="noStrike" kern="1200" dirty="0">
                <a:solidFill>
                  <a:schemeClr val="tx1"/>
                </a:solidFill>
                <a:effectLst/>
                <a:latin typeface="+mn-lt"/>
                <a:ea typeface="+mn-ea"/>
                <a:cs typeface="+mn-cs"/>
              </a:rPr>
              <a:t>“In Year 3, pupils go beyond arrays into distributive reasoning: breaking facts down into easier chunks. For example, 9×6 can be restructured as 9×5 plus 9×1. We also introduce scaling problems — ‘this model is 3 times taller than the original’ — which gives multiplicative context. Retrieval routines like Flashback 4 help embed facts by mixing in a derived fact alongside straightforward recall.”</a:t>
            </a:r>
            <a:endParaRPr lang="en-US" dirty="0"/>
          </a:p>
        </p:txBody>
      </p:sp>
      <p:sp>
        <p:nvSpPr>
          <p:cNvPr id="4" name="Slide Number Placeholder 3"/>
          <p:cNvSpPr>
            <a:spLocks noGrp="1"/>
          </p:cNvSpPr>
          <p:nvPr>
            <p:ph type="sldNum" sz="quarter" idx="5"/>
          </p:nvPr>
        </p:nvSpPr>
        <p:spPr/>
        <p:txBody>
          <a:bodyPr/>
          <a:lstStyle/>
          <a:p>
            <a:fld id="{B303304C-E457-4248-B0B0-3BC861558B56}" type="slidenum">
              <a:rPr lang="en-GB" smtClean="0"/>
              <a:t>10</a:t>
            </a:fld>
            <a:endParaRPr lang="en-GB"/>
          </a:p>
        </p:txBody>
      </p:sp>
    </p:spTree>
    <p:extLst>
      <p:ext uri="{BB962C8B-B14F-4D97-AF65-F5344CB8AC3E}">
        <p14:creationId xmlns:p14="http://schemas.microsoft.com/office/powerpoint/2010/main" val="271673098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0449D2-B8A7-46A8-AB76-AE485D5A1894}"/>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1677CFC4-68D7-40D1-B250-417DDE1828F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3B91D649-3AB8-468F-A93A-20C442B5103A}"/>
              </a:ext>
            </a:extLst>
          </p:cNvPr>
          <p:cNvSpPr>
            <a:spLocks noGrp="1"/>
          </p:cNvSpPr>
          <p:nvPr>
            <p:ph type="dt" sz="half" idx="10"/>
          </p:nvPr>
        </p:nvSpPr>
        <p:spPr/>
        <p:txBody>
          <a:bodyPr/>
          <a:lstStyle/>
          <a:p>
            <a:fld id="{5F622BFF-20F6-491A-AA8A-102FA71F8F3E}" type="datetimeFigureOut">
              <a:rPr lang="en-GB" smtClean="0"/>
              <a:t>06/10/2025</a:t>
            </a:fld>
            <a:endParaRPr lang="en-GB"/>
          </a:p>
        </p:txBody>
      </p:sp>
      <p:sp>
        <p:nvSpPr>
          <p:cNvPr id="5" name="Footer Placeholder 4">
            <a:extLst>
              <a:ext uri="{FF2B5EF4-FFF2-40B4-BE49-F238E27FC236}">
                <a16:creationId xmlns:a16="http://schemas.microsoft.com/office/drawing/2014/main" id="{B1077BAC-9B65-4B1A-BFF5-A85BDD9F1461}"/>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DAEC3AD7-8815-4263-A936-87AFE54338A5}"/>
              </a:ext>
            </a:extLst>
          </p:cNvPr>
          <p:cNvSpPr>
            <a:spLocks noGrp="1"/>
          </p:cNvSpPr>
          <p:nvPr>
            <p:ph type="sldNum" sz="quarter" idx="12"/>
          </p:nvPr>
        </p:nvSpPr>
        <p:spPr/>
        <p:txBody>
          <a:bodyPr/>
          <a:lstStyle/>
          <a:p>
            <a:fld id="{D495FEDF-CBA6-4402-8AF0-BCAA19470730}" type="slidenum">
              <a:rPr lang="en-GB" smtClean="0"/>
              <a:t>‹#›</a:t>
            </a:fld>
            <a:endParaRPr lang="en-GB"/>
          </a:p>
        </p:txBody>
      </p:sp>
    </p:spTree>
    <p:extLst>
      <p:ext uri="{BB962C8B-B14F-4D97-AF65-F5344CB8AC3E}">
        <p14:creationId xmlns:p14="http://schemas.microsoft.com/office/powerpoint/2010/main" val="41221128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305231-6777-455F-8AB8-0CEDF8C2B1AA}"/>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FA7A44A1-62BF-4B6B-B0BB-D4E7F9AFD1C3}"/>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EF89825C-E4E0-4CD8-91FD-007399809C93}"/>
              </a:ext>
            </a:extLst>
          </p:cNvPr>
          <p:cNvSpPr>
            <a:spLocks noGrp="1"/>
          </p:cNvSpPr>
          <p:nvPr>
            <p:ph type="dt" sz="half" idx="10"/>
          </p:nvPr>
        </p:nvSpPr>
        <p:spPr/>
        <p:txBody>
          <a:bodyPr/>
          <a:lstStyle/>
          <a:p>
            <a:fld id="{5F622BFF-20F6-491A-AA8A-102FA71F8F3E}" type="datetimeFigureOut">
              <a:rPr lang="en-GB" smtClean="0"/>
              <a:t>06/10/2025</a:t>
            </a:fld>
            <a:endParaRPr lang="en-GB"/>
          </a:p>
        </p:txBody>
      </p:sp>
      <p:sp>
        <p:nvSpPr>
          <p:cNvPr id="5" name="Footer Placeholder 4">
            <a:extLst>
              <a:ext uri="{FF2B5EF4-FFF2-40B4-BE49-F238E27FC236}">
                <a16:creationId xmlns:a16="http://schemas.microsoft.com/office/drawing/2014/main" id="{151737BF-7870-43AC-B161-ACC4262E6334}"/>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A8AF7B36-1DCB-4AB7-A291-6FE8A1120A16}"/>
              </a:ext>
            </a:extLst>
          </p:cNvPr>
          <p:cNvSpPr>
            <a:spLocks noGrp="1"/>
          </p:cNvSpPr>
          <p:nvPr>
            <p:ph type="sldNum" sz="quarter" idx="12"/>
          </p:nvPr>
        </p:nvSpPr>
        <p:spPr/>
        <p:txBody>
          <a:bodyPr/>
          <a:lstStyle/>
          <a:p>
            <a:fld id="{D495FEDF-CBA6-4402-8AF0-BCAA19470730}" type="slidenum">
              <a:rPr lang="en-GB" smtClean="0"/>
              <a:t>‹#›</a:t>
            </a:fld>
            <a:endParaRPr lang="en-GB"/>
          </a:p>
        </p:txBody>
      </p:sp>
    </p:spTree>
    <p:extLst>
      <p:ext uri="{BB962C8B-B14F-4D97-AF65-F5344CB8AC3E}">
        <p14:creationId xmlns:p14="http://schemas.microsoft.com/office/powerpoint/2010/main" val="28451383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7DBD597-BB14-44BF-808E-BA6592F8CDEB}"/>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5590825E-309E-4821-A68D-6BF84B1079BD}"/>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1A27632E-0A76-4C07-BBE7-38631E288A15}"/>
              </a:ext>
            </a:extLst>
          </p:cNvPr>
          <p:cNvSpPr>
            <a:spLocks noGrp="1"/>
          </p:cNvSpPr>
          <p:nvPr>
            <p:ph type="dt" sz="half" idx="10"/>
          </p:nvPr>
        </p:nvSpPr>
        <p:spPr/>
        <p:txBody>
          <a:bodyPr/>
          <a:lstStyle/>
          <a:p>
            <a:fld id="{5F622BFF-20F6-491A-AA8A-102FA71F8F3E}" type="datetimeFigureOut">
              <a:rPr lang="en-GB" smtClean="0"/>
              <a:t>06/10/2025</a:t>
            </a:fld>
            <a:endParaRPr lang="en-GB"/>
          </a:p>
        </p:txBody>
      </p:sp>
      <p:sp>
        <p:nvSpPr>
          <p:cNvPr id="5" name="Footer Placeholder 4">
            <a:extLst>
              <a:ext uri="{FF2B5EF4-FFF2-40B4-BE49-F238E27FC236}">
                <a16:creationId xmlns:a16="http://schemas.microsoft.com/office/drawing/2014/main" id="{150BEDE8-6EEA-4339-9F96-A6A51D95B2F8}"/>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6548DC5C-654B-4AB7-9DE2-5C5E4B079CE5}"/>
              </a:ext>
            </a:extLst>
          </p:cNvPr>
          <p:cNvSpPr>
            <a:spLocks noGrp="1"/>
          </p:cNvSpPr>
          <p:nvPr>
            <p:ph type="sldNum" sz="quarter" idx="12"/>
          </p:nvPr>
        </p:nvSpPr>
        <p:spPr/>
        <p:txBody>
          <a:bodyPr/>
          <a:lstStyle/>
          <a:p>
            <a:fld id="{D495FEDF-CBA6-4402-8AF0-BCAA19470730}" type="slidenum">
              <a:rPr lang="en-GB" smtClean="0"/>
              <a:t>‹#›</a:t>
            </a:fld>
            <a:endParaRPr lang="en-GB"/>
          </a:p>
        </p:txBody>
      </p:sp>
    </p:spTree>
    <p:extLst>
      <p:ext uri="{BB962C8B-B14F-4D97-AF65-F5344CB8AC3E}">
        <p14:creationId xmlns:p14="http://schemas.microsoft.com/office/powerpoint/2010/main" val="37794004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950092-3F1B-4D22-9DF6-14B3BF41CB19}"/>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1BB506D8-CBC6-4552-9045-CFE000B4189F}"/>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5D6F99EE-DC3D-4C89-9DEE-F1E37959C2D5}"/>
              </a:ext>
            </a:extLst>
          </p:cNvPr>
          <p:cNvSpPr>
            <a:spLocks noGrp="1"/>
          </p:cNvSpPr>
          <p:nvPr>
            <p:ph type="dt" sz="half" idx="10"/>
          </p:nvPr>
        </p:nvSpPr>
        <p:spPr/>
        <p:txBody>
          <a:bodyPr/>
          <a:lstStyle/>
          <a:p>
            <a:fld id="{5F622BFF-20F6-491A-AA8A-102FA71F8F3E}" type="datetimeFigureOut">
              <a:rPr lang="en-GB" smtClean="0"/>
              <a:t>06/10/2025</a:t>
            </a:fld>
            <a:endParaRPr lang="en-GB"/>
          </a:p>
        </p:txBody>
      </p:sp>
      <p:sp>
        <p:nvSpPr>
          <p:cNvPr id="5" name="Footer Placeholder 4">
            <a:extLst>
              <a:ext uri="{FF2B5EF4-FFF2-40B4-BE49-F238E27FC236}">
                <a16:creationId xmlns:a16="http://schemas.microsoft.com/office/drawing/2014/main" id="{68340902-9A3B-4743-B90D-0B7D1190F349}"/>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AA809AE2-8AF6-4C2B-9897-10C4C1422F51}"/>
              </a:ext>
            </a:extLst>
          </p:cNvPr>
          <p:cNvSpPr>
            <a:spLocks noGrp="1"/>
          </p:cNvSpPr>
          <p:nvPr>
            <p:ph type="sldNum" sz="quarter" idx="12"/>
          </p:nvPr>
        </p:nvSpPr>
        <p:spPr/>
        <p:txBody>
          <a:bodyPr/>
          <a:lstStyle/>
          <a:p>
            <a:fld id="{D495FEDF-CBA6-4402-8AF0-BCAA19470730}" type="slidenum">
              <a:rPr lang="en-GB" smtClean="0"/>
              <a:t>‹#›</a:t>
            </a:fld>
            <a:endParaRPr lang="en-GB"/>
          </a:p>
        </p:txBody>
      </p:sp>
    </p:spTree>
    <p:extLst>
      <p:ext uri="{BB962C8B-B14F-4D97-AF65-F5344CB8AC3E}">
        <p14:creationId xmlns:p14="http://schemas.microsoft.com/office/powerpoint/2010/main" val="25367201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51A6EC-8D91-4665-AECC-B2C8B9A00292}"/>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57BE7405-77E1-48DD-9696-4E39001F1E8E}"/>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20FA6CD1-CAB0-47B5-BFDB-B80CDF32E2F8}"/>
              </a:ext>
            </a:extLst>
          </p:cNvPr>
          <p:cNvSpPr>
            <a:spLocks noGrp="1"/>
          </p:cNvSpPr>
          <p:nvPr>
            <p:ph type="dt" sz="half" idx="10"/>
          </p:nvPr>
        </p:nvSpPr>
        <p:spPr/>
        <p:txBody>
          <a:bodyPr/>
          <a:lstStyle/>
          <a:p>
            <a:fld id="{5F622BFF-20F6-491A-AA8A-102FA71F8F3E}" type="datetimeFigureOut">
              <a:rPr lang="en-GB" smtClean="0"/>
              <a:t>06/10/2025</a:t>
            </a:fld>
            <a:endParaRPr lang="en-GB"/>
          </a:p>
        </p:txBody>
      </p:sp>
      <p:sp>
        <p:nvSpPr>
          <p:cNvPr id="5" name="Footer Placeholder 4">
            <a:extLst>
              <a:ext uri="{FF2B5EF4-FFF2-40B4-BE49-F238E27FC236}">
                <a16:creationId xmlns:a16="http://schemas.microsoft.com/office/drawing/2014/main" id="{CAD0466C-04B4-4CF8-8EF1-0256A80FA995}"/>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C7B14137-1484-4449-BCE7-C9775F26BF2D}"/>
              </a:ext>
            </a:extLst>
          </p:cNvPr>
          <p:cNvSpPr>
            <a:spLocks noGrp="1"/>
          </p:cNvSpPr>
          <p:nvPr>
            <p:ph type="sldNum" sz="quarter" idx="12"/>
          </p:nvPr>
        </p:nvSpPr>
        <p:spPr/>
        <p:txBody>
          <a:bodyPr/>
          <a:lstStyle/>
          <a:p>
            <a:fld id="{D495FEDF-CBA6-4402-8AF0-BCAA19470730}" type="slidenum">
              <a:rPr lang="en-GB" smtClean="0"/>
              <a:t>‹#›</a:t>
            </a:fld>
            <a:endParaRPr lang="en-GB"/>
          </a:p>
        </p:txBody>
      </p:sp>
    </p:spTree>
    <p:extLst>
      <p:ext uri="{BB962C8B-B14F-4D97-AF65-F5344CB8AC3E}">
        <p14:creationId xmlns:p14="http://schemas.microsoft.com/office/powerpoint/2010/main" val="219556166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AEC396-72B8-4282-8967-186B9513AFB6}"/>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D9970D67-518B-4902-9591-A1695CC594F7}"/>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90393FCD-827C-4965-B17B-334A2736F303}"/>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48890000-FCE6-4DE6-818B-C902E1EEDD2F}"/>
              </a:ext>
            </a:extLst>
          </p:cNvPr>
          <p:cNvSpPr>
            <a:spLocks noGrp="1"/>
          </p:cNvSpPr>
          <p:nvPr>
            <p:ph type="dt" sz="half" idx="10"/>
          </p:nvPr>
        </p:nvSpPr>
        <p:spPr/>
        <p:txBody>
          <a:bodyPr/>
          <a:lstStyle/>
          <a:p>
            <a:fld id="{5F622BFF-20F6-491A-AA8A-102FA71F8F3E}" type="datetimeFigureOut">
              <a:rPr lang="en-GB" smtClean="0"/>
              <a:t>06/10/2025</a:t>
            </a:fld>
            <a:endParaRPr lang="en-GB"/>
          </a:p>
        </p:txBody>
      </p:sp>
      <p:sp>
        <p:nvSpPr>
          <p:cNvPr id="6" name="Footer Placeholder 5">
            <a:extLst>
              <a:ext uri="{FF2B5EF4-FFF2-40B4-BE49-F238E27FC236}">
                <a16:creationId xmlns:a16="http://schemas.microsoft.com/office/drawing/2014/main" id="{7CE2A137-86A6-4274-8C37-CA6D5F0A06A3}"/>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49FFFF5B-1A1B-477A-A066-100751372B7A}"/>
              </a:ext>
            </a:extLst>
          </p:cNvPr>
          <p:cNvSpPr>
            <a:spLocks noGrp="1"/>
          </p:cNvSpPr>
          <p:nvPr>
            <p:ph type="sldNum" sz="quarter" idx="12"/>
          </p:nvPr>
        </p:nvSpPr>
        <p:spPr/>
        <p:txBody>
          <a:bodyPr/>
          <a:lstStyle/>
          <a:p>
            <a:fld id="{D495FEDF-CBA6-4402-8AF0-BCAA19470730}" type="slidenum">
              <a:rPr lang="en-GB" smtClean="0"/>
              <a:t>‹#›</a:t>
            </a:fld>
            <a:endParaRPr lang="en-GB"/>
          </a:p>
        </p:txBody>
      </p:sp>
    </p:spTree>
    <p:extLst>
      <p:ext uri="{BB962C8B-B14F-4D97-AF65-F5344CB8AC3E}">
        <p14:creationId xmlns:p14="http://schemas.microsoft.com/office/powerpoint/2010/main" val="93946036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834ACA-4D6C-44A9-A61A-3EB87FE807F3}"/>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CC5808D7-7EAF-410F-BDE0-ACD0B7E7CA5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5BC2E588-218E-461F-AA1C-89CEC16738C1}"/>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2D85F29F-AE8B-4720-A9D4-EEFEFA2F736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47069199-940F-4627-BFE1-37B83F90CDC9}"/>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BC7ECC61-5E4F-4937-A263-369F645A7970}"/>
              </a:ext>
            </a:extLst>
          </p:cNvPr>
          <p:cNvSpPr>
            <a:spLocks noGrp="1"/>
          </p:cNvSpPr>
          <p:nvPr>
            <p:ph type="dt" sz="half" idx="10"/>
          </p:nvPr>
        </p:nvSpPr>
        <p:spPr/>
        <p:txBody>
          <a:bodyPr/>
          <a:lstStyle/>
          <a:p>
            <a:fld id="{5F622BFF-20F6-491A-AA8A-102FA71F8F3E}" type="datetimeFigureOut">
              <a:rPr lang="en-GB" smtClean="0"/>
              <a:t>06/10/2025</a:t>
            </a:fld>
            <a:endParaRPr lang="en-GB"/>
          </a:p>
        </p:txBody>
      </p:sp>
      <p:sp>
        <p:nvSpPr>
          <p:cNvPr id="8" name="Footer Placeholder 7">
            <a:extLst>
              <a:ext uri="{FF2B5EF4-FFF2-40B4-BE49-F238E27FC236}">
                <a16:creationId xmlns:a16="http://schemas.microsoft.com/office/drawing/2014/main" id="{CAB36410-2DE3-4CCB-A9B1-3081C6103642}"/>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817650CB-C61A-491A-9B7B-2193D24AAB4B}"/>
              </a:ext>
            </a:extLst>
          </p:cNvPr>
          <p:cNvSpPr>
            <a:spLocks noGrp="1"/>
          </p:cNvSpPr>
          <p:nvPr>
            <p:ph type="sldNum" sz="quarter" idx="12"/>
          </p:nvPr>
        </p:nvSpPr>
        <p:spPr/>
        <p:txBody>
          <a:bodyPr/>
          <a:lstStyle/>
          <a:p>
            <a:fld id="{D495FEDF-CBA6-4402-8AF0-BCAA19470730}" type="slidenum">
              <a:rPr lang="en-GB" smtClean="0"/>
              <a:t>‹#›</a:t>
            </a:fld>
            <a:endParaRPr lang="en-GB"/>
          </a:p>
        </p:txBody>
      </p:sp>
    </p:spTree>
    <p:extLst>
      <p:ext uri="{BB962C8B-B14F-4D97-AF65-F5344CB8AC3E}">
        <p14:creationId xmlns:p14="http://schemas.microsoft.com/office/powerpoint/2010/main" val="16489456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278326-65EA-4B82-9716-33692B5C75BA}"/>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47776F6C-23FE-4B48-9E25-0D577F8C2DDA}"/>
              </a:ext>
            </a:extLst>
          </p:cNvPr>
          <p:cNvSpPr>
            <a:spLocks noGrp="1"/>
          </p:cNvSpPr>
          <p:nvPr>
            <p:ph type="dt" sz="half" idx="10"/>
          </p:nvPr>
        </p:nvSpPr>
        <p:spPr/>
        <p:txBody>
          <a:bodyPr/>
          <a:lstStyle/>
          <a:p>
            <a:fld id="{5F622BFF-20F6-491A-AA8A-102FA71F8F3E}" type="datetimeFigureOut">
              <a:rPr lang="en-GB" smtClean="0"/>
              <a:t>06/10/2025</a:t>
            </a:fld>
            <a:endParaRPr lang="en-GB"/>
          </a:p>
        </p:txBody>
      </p:sp>
      <p:sp>
        <p:nvSpPr>
          <p:cNvPr id="4" name="Footer Placeholder 3">
            <a:extLst>
              <a:ext uri="{FF2B5EF4-FFF2-40B4-BE49-F238E27FC236}">
                <a16:creationId xmlns:a16="http://schemas.microsoft.com/office/drawing/2014/main" id="{9F1A3F91-2BC7-45BA-A542-46281EF3E5DC}"/>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6D7191CD-48BE-49B9-AC6E-C0144D2D8C88}"/>
              </a:ext>
            </a:extLst>
          </p:cNvPr>
          <p:cNvSpPr>
            <a:spLocks noGrp="1"/>
          </p:cNvSpPr>
          <p:nvPr>
            <p:ph type="sldNum" sz="quarter" idx="12"/>
          </p:nvPr>
        </p:nvSpPr>
        <p:spPr/>
        <p:txBody>
          <a:bodyPr/>
          <a:lstStyle/>
          <a:p>
            <a:fld id="{D495FEDF-CBA6-4402-8AF0-BCAA19470730}" type="slidenum">
              <a:rPr lang="en-GB" smtClean="0"/>
              <a:t>‹#›</a:t>
            </a:fld>
            <a:endParaRPr lang="en-GB"/>
          </a:p>
        </p:txBody>
      </p:sp>
    </p:spTree>
    <p:extLst>
      <p:ext uri="{BB962C8B-B14F-4D97-AF65-F5344CB8AC3E}">
        <p14:creationId xmlns:p14="http://schemas.microsoft.com/office/powerpoint/2010/main" val="5038271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A0EDDB2-4971-40A6-94CF-CC5874400C59}"/>
              </a:ext>
            </a:extLst>
          </p:cNvPr>
          <p:cNvSpPr>
            <a:spLocks noGrp="1"/>
          </p:cNvSpPr>
          <p:nvPr>
            <p:ph type="dt" sz="half" idx="10"/>
          </p:nvPr>
        </p:nvSpPr>
        <p:spPr/>
        <p:txBody>
          <a:bodyPr/>
          <a:lstStyle/>
          <a:p>
            <a:fld id="{5F622BFF-20F6-491A-AA8A-102FA71F8F3E}" type="datetimeFigureOut">
              <a:rPr lang="en-GB" smtClean="0"/>
              <a:t>06/10/2025</a:t>
            </a:fld>
            <a:endParaRPr lang="en-GB"/>
          </a:p>
        </p:txBody>
      </p:sp>
      <p:sp>
        <p:nvSpPr>
          <p:cNvPr id="3" name="Footer Placeholder 2">
            <a:extLst>
              <a:ext uri="{FF2B5EF4-FFF2-40B4-BE49-F238E27FC236}">
                <a16:creationId xmlns:a16="http://schemas.microsoft.com/office/drawing/2014/main" id="{ED3FA282-00A2-4091-9B3F-8B3935386DE5}"/>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DE17A094-9EA7-40C0-BEC1-3F031B729BC6}"/>
              </a:ext>
            </a:extLst>
          </p:cNvPr>
          <p:cNvSpPr>
            <a:spLocks noGrp="1"/>
          </p:cNvSpPr>
          <p:nvPr>
            <p:ph type="sldNum" sz="quarter" idx="12"/>
          </p:nvPr>
        </p:nvSpPr>
        <p:spPr/>
        <p:txBody>
          <a:bodyPr/>
          <a:lstStyle/>
          <a:p>
            <a:fld id="{D495FEDF-CBA6-4402-8AF0-BCAA19470730}" type="slidenum">
              <a:rPr lang="en-GB" smtClean="0"/>
              <a:t>‹#›</a:t>
            </a:fld>
            <a:endParaRPr lang="en-GB"/>
          </a:p>
        </p:txBody>
      </p:sp>
    </p:spTree>
    <p:extLst>
      <p:ext uri="{BB962C8B-B14F-4D97-AF65-F5344CB8AC3E}">
        <p14:creationId xmlns:p14="http://schemas.microsoft.com/office/powerpoint/2010/main" val="2679051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2568E6-47CC-49E0-A400-22F989C13C2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76E376AD-E69D-4C4D-816B-B9BF3701FD5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0AB25CFD-7591-41C0-A3BD-A4912CB69D3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10DC5FD-E37A-48BE-B5E8-CFB650241F45}"/>
              </a:ext>
            </a:extLst>
          </p:cNvPr>
          <p:cNvSpPr>
            <a:spLocks noGrp="1"/>
          </p:cNvSpPr>
          <p:nvPr>
            <p:ph type="dt" sz="half" idx="10"/>
          </p:nvPr>
        </p:nvSpPr>
        <p:spPr/>
        <p:txBody>
          <a:bodyPr/>
          <a:lstStyle/>
          <a:p>
            <a:fld id="{5F622BFF-20F6-491A-AA8A-102FA71F8F3E}" type="datetimeFigureOut">
              <a:rPr lang="en-GB" smtClean="0"/>
              <a:t>06/10/2025</a:t>
            </a:fld>
            <a:endParaRPr lang="en-GB"/>
          </a:p>
        </p:txBody>
      </p:sp>
      <p:sp>
        <p:nvSpPr>
          <p:cNvPr id="6" name="Footer Placeholder 5">
            <a:extLst>
              <a:ext uri="{FF2B5EF4-FFF2-40B4-BE49-F238E27FC236}">
                <a16:creationId xmlns:a16="http://schemas.microsoft.com/office/drawing/2014/main" id="{EE693EEC-B3A9-4897-A359-FFBAE41027D8}"/>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83C53C01-6521-4DB9-ADA0-AA595AE9D33E}"/>
              </a:ext>
            </a:extLst>
          </p:cNvPr>
          <p:cNvSpPr>
            <a:spLocks noGrp="1"/>
          </p:cNvSpPr>
          <p:nvPr>
            <p:ph type="sldNum" sz="quarter" idx="12"/>
          </p:nvPr>
        </p:nvSpPr>
        <p:spPr/>
        <p:txBody>
          <a:bodyPr/>
          <a:lstStyle/>
          <a:p>
            <a:fld id="{D495FEDF-CBA6-4402-8AF0-BCAA19470730}" type="slidenum">
              <a:rPr lang="en-GB" smtClean="0"/>
              <a:t>‹#›</a:t>
            </a:fld>
            <a:endParaRPr lang="en-GB"/>
          </a:p>
        </p:txBody>
      </p:sp>
    </p:spTree>
    <p:extLst>
      <p:ext uri="{BB962C8B-B14F-4D97-AF65-F5344CB8AC3E}">
        <p14:creationId xmlns:p14="http://schemas.microsoft.com/office/powerpoint/2010/main" val="10592412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2492D8-814D-491C-8B7A-2E6090B5AB7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963301B5-6A32-4241-B930-A5EF8429D51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52A038EB-93BB-4056-86BA-0C161F22905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9283DFC-2B5A-4F81-97A9-8F94DDB944AA}"/>
              </a:ext>
            </a:extLst>
          </p:cNvPr>
          <p:cNvSpPr>
            <a:spLocks noGrp="1"/>
          </p:cNvSpPr>
          <p:nvPr>
            <p:ph type="dt" sz="half" idx="10"/>
          </p:nvPr>
        </p:nvSpPr>
        <p:spPr/>
        <p:txBody>
          <a:bodyPr/>
          <a:lstStyle/>
          <a:p>
            <a:fld id="{5F622BFF-20F6-491A-AA8A-102FA71F8F3E}" type="datetimeFigureOut">
              <a:rPr lang="en-GB" smtClean="0"/>
              <a:t>06/10/2025</a:t>
            </a:fld>
            <a:endParaRPr lang="en-GB"/>
          </a:p>
        </p:txBody>
      </p:sp>
      <p:sp>
        <p:nvSpPr>
          <p:cNvPr id="6" name="Footer Placeholder 5">
            <a:extLst>
              <a:ext uri="{FF2B5EF4-FFF2-40B4-BE49-F238E27FC236}">
                <a16:creationId xmlns:a16="http://schemas.microsoft.com/office/drawing/2014/main" id="{D316BF31-AE2A-4F25-B3F0-5D0646024CF1}"/>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4435060E-C33D-4FB2-81FD-FA39536A5ADA}"/>
              </a:ext>
            </a:extLst>
          </p:cNvPr>
          <p:cNvSpPr>
            <a:spLocks noGrp="1"/>
          </p:cNvSpPr>
          <p:nvPr>
            <p:ph type="sldNum" sz="quarter" idx="12"/>
          </p:nvPr>
        </p:nvSpPr>
        <p:spPr/>
        <p:txBody>
          <a:bodyPr/>
          <a:lstStyle/>
          <a:p>
            <a:fld id="{D495FEDF-CBA6-4402-8AF0-BCAA19470730}" type="slidenum">
              <a:rPr lang="en-GB" smtClean="0"/>
              <a:t>‹#›</a:t>
            </a:fld>
            <a:endParaRPr lang="en-GB"/>
          </a:p>
        </p:txBody>
      </p:sp>
    </p:spTree>
    <p:extLst>
      <p:ext uri="{BB962C8B-B14F-4D97-AF65-F5344CB8AC3E}">
        <p14:creationId xmlns:p14="http://schemas.microsoft.com/office/powerpoint/2010/main" val="159594214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470B584-5E38-407C-878D-20BD037C34B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dirty="0"/>
              <a:t>Click to edit Master title style</a:t>
            </a:r>
            <a:endParaRPr lang="en-GB" dirty="0"/>
          </a:p>
        </p:txBody>
      </p:sp>
      <p:sp>
        <p:nvSpPr>
          <p:cNvPr id="3" name="Text Placeholder 2">
            <a:extLst>
              <a:ext uri="{FF2B5EF4-FFF2-40B4-BE49-F238E27FC236}">
                <a16:creationId xmlns:a16="http://schemas.microsoft.com/office/drawing/2014/main" id="{FB9E5348-CD4D-40D2-8888-289C4E2E261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3A33988D-E383-44EF-9E4A-B5C8D8BA768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F622BFF-20F6-491A-AA8A-102FA71F8F3E}" type="datetimeFigureOut">
              <a:rPr lang="en-GB" smtClean="0"/>
              <a:t>06/10/2025</a:t>
            </a:fld>
            <a:endParaRPr lang="en-GB"/>
          </a:p>
        </p:txBody>
      </p:sp>
      <p:sp>
        <p:nvSpPr>
          <p:cNvPr id="5" name="Footer Placeholder 4">
            <a:extLst>
              <a:ext uri="{FF2B5EF4-FFF2-40B4-BE49-F238E27FC236}">
                <a16:creationId xmlns:a16="http://schemas.microsoft.com/office/drawing/2014/main" id="{B8B777A9-2BEF-4108-9197-60C97AA6BB1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7691E222-B8C6-4638-874C-A71039135FB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495FEDF-CBA6-4402-8AF0-BCAA19470730}" type="slidenum">
              <a:rPr lang="en-GB" smtClean="0"/>
              <a:t>‹#›</a:t>
            </a:fld>
            <a:endParaRPr lang="en-GB"/>
          </a:p>
        </p:txBody>
      </p:sp>
      <p:pic>
        <p:nvPicPr>
          <p:cNvPr id="8" name="Picture 7" descr="A close up of a logo&#10;&#10;Description automatically generated">
            <a:extLst>
              <a:ext uri="{FF2B5EF4-FFF2-40B4-BE49-F238E27FC236}">
                <a16:creationId xmlns:a16="http://schemas.microsoft.com/office/drawing/2014/main" id="{23C3DCB9-FF49-4512-B953-603F1608B276}"/>
              </a:ext>
            </a:extLst>
          </p:cNvPr>
          <p:cNvPicPr>
            <a:picLocks noChangeAspect="1"/>
          </p:cNvPicPr>
          <p:nvPr userDrawn="1"/>
        </p:nvPicPr>
        <p:blipFill>
          <a:blip r:embed="rId13" cstate="email">
            <a:extLst>
              <a:ext uri="{28A0092B-C50C-407E-A947-70E740481C1C}">
                <a14:useLocalDpi xmlns:a14="http://schemas.microsoft.com/office/drawing/2010/main"/>
              </a:ext>
            </a:extLst>
          </a:blip>
          <a:stretch>
            <a:fillRect/>
          </a:stretch>
        </p:blipFill>
        <p:spPr>
          <a:xfrm>
            <a:off x="9581488" y="5396303"/>
            <a:ext cx="2229512" cy="1325172"/>
          </a:xfrm>
          <a:prstGeom prst="rect">
            <a:avLst/>
          </a:prstGeom>
        </p:spPr>
      </p:pic>
    </p:spTree>
    <p:extLst>
      <p:ext uri="{BB962C8B-B14F-4D97-AF65-F5344CB8AC3E}">
        <p14:creationId xmlns:p14="http://schemas.microsoft.com/office/powerpoint/2010/main" val="251022700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b="0" i="0" kern="1200">
          <a:solidFill>
            <a:schemeClr val="tx1"/>
          </a:solidFill>
          <a:latin typeface="Calibri" panose="020F0502020204030204" pitchFamily="34" charset="0"/>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hyperlink" Target="https://bit.ly/3CxCbf4" TargetMode="External"/><Relationship Id="rId2" Type="http://schemas.openxmlformats.org/officeDocument/2006/relationships/notesSlide" Target="../notesSlides/notesSlide14.xml"/><Relationship Id="rId1" Type="http://schemas.openxmlformats.org/officeDocument/2006/relationships/slideLayout" Target="../slideLayouts/slideLayout2.xml"/><Relationship Id="rId5" Type="http://schemas.openxmlformats.org/officeDocument/2006/relationships/hyperlink" Target="https://www.rawpixel.com/search/survey" TargetMode="External"/><Relationship Id="rId4" Type="http://schemas.openxmlformats.org/officeDocument/2006/relationships/image" Target="../media/image5.jpe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6ECFAE61-40BB-54DE-5468-FAB5F96EFE7A}"/>
              </a:ext>
            </a:extLst>
          </p:cNvPr>
          <p:cNvSpPr>
            <a:spLocks noGrp="1"/>
          </p:cNvSpPr>
          <p:nvPr>
            <p:ph type="title"/>
          </p:nvPr>
        </p:nvSpPr>
        <p:spPr/>
        <p:txBody>
          <a:bodyPr/>
          <a:lstStyle/>
          <a:p>
            <a:r>
              <a:rPr lang="en-GB" dirty="0"/>
              <a:t>Maximising Year 4 MTC outcomes: practical resources &amp; progression</a:t>
            </a:r>
            <a:endParaRPr lang="en-US" dirty="0"/>
          </a:p>
        </p:txBody>
      </p:sp>
      <p:sp>
        <p:nvSpPr>
          <p:cNvPr id="5" name="Text Placeholder 4">
            <a:extLst>
              <a:ext uri="{FF2B5EF4-FFF2-40B4-BE49-F238E27FC236}">
                <a16:creationId xmlns:a16="http://schemas.microsoft.com/office/drawing/2014/main" id="{45E5439D-FBDC-AB15-4FC6-B5AED38E0F6E}"/>
              </a:ext>
            </a:extLst>
          </p:cNvPr>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86209246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
            <a:extLst>
              <a:ext uri="{FF2B5EF4-FFF2-40B4-BE49-F238E27FC236}">
                <a16:creationId xmlns:a16="http://schemas.microsoft.com/office/drawing/2014/main" id="{7AE22EB1-9358-DC3B-1039-16A49148DB37}"/>
              </a:ext>
            </a:extLst>
          </p:cNvPr>
          <p:cNvSpPr>
            <a:spLocks noGrp="1" noChangeArrowheads="1"/>
          </p:cNvSpPr>
          <p:nvPr>
            <p:ph type="title"/>
          </p:nvPr>
        </p:nvSpPr>
        <p:spPr bwMode="auto">
          <a:xfrm>
            <a:off x="427653" y="195316"/>
            <a:ext cx="8680390" cy="7694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lang="en-US" altLang="en-US" dirty="0"/>
              <a:t>Year 3: reasoning with multiplication </a:t>
            </a:r>
          </a:p>
        </p:txBody>
      </p:sp>
      <p:sp>
        <p:nvSpPr>
          <p:cNvPr id="5" name="Rectangle 2">
            <a:extLst>
              <a:ext uri="{FF2B5EF4-FFF2-40B4-BE49-F238E27FC236}">
                <a16:creationId xmlns:a16="http://schemas.microsoft.com/office/drawing/2014/main" id="{CD6463D7-EC9E-3FDC-189E-AF4E33E09859}"/>
              </a:ext>
            </a:extLst>
          </p:cNvPr>
          <p:cNvSpPr>
            <a:spLocks noGrp="1" noChangeArrowheads="1"/>
          </p:cNvSpPr>
          <p:nvPr>
            <p:ph idx="1"/>
          </p:nvPr>
        </p:nvSpPr>
        <p:spPr bwMode="auto">
          <a:xfrm>
            <a:off x="582311" y="1197620"/>
            <a:ext cx="8371074" cy="44627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r>
              <a:rPr lang="en-US" altLang="en-US" dirty="0"/>
              <a:t>Secure recall of 2, 3, 4, 5, 8, 10</a:t>
            </a:r>
          </a:p>
          <a:p>
            <a:pPr marL="0" marR="0" lvl="0" indent="0" algn="l" defTabSz="914400" rtl="0" eaLnBrk="0" fontAlgn="base" latinLnBrk="0" hangingPunct="0">
              <a:lnSpc>
                <a:spcPct val="100000"/>
              </a:lnSpc>
              <a:spcBef>
                <a:spcPct val="0"/>
              </a:spcBef>
              <a:spcAft>
                <a:spcPct val="0"/>
              </a:spcAft>
              <a:buClrTx/>
              <a:buSzTx/>
              <a:buFontTx/>
              <a:buChar char="•"/>
              <a:tabLst/>
            </a:pPr>
            <a:r>
              <a:rPr lang="en-US" altLang="en-US" dirty="0"/>
              <a:t>Develop distributive law (e.g. 7×6 as 7×5 + 7×1)</a:t>
            </a:r>
          </a:p>
          <a:p>
            <a:pPr marL="0" marR="0" lvl="0" indent="0" algn="l" defTabSz="914400" rtl="0" eaLnBrk="0" fontAlgn="base" latinLnBrk="0" hangingPunct="0">
              <a:lnSpc>
                <a:spcPct val="100000"/>
              </a:lnSpc>
              <a:spcBef>
                <a:spcPct val="0"/>
              </a:spcBef>
              <a:spcAft>
                <a:spcPct val="0"/>
              </a:spcAft>
              <a:buClrTx/>
              <a:buSzTx/>
              <a:buFontTx/>
              <a:buChar char="•"/>
              <a:tabLst/>
            </a:pPr>
            <a:r>
              <a:rPr lang="en-US" altLang="en-US" dirty="0"/>
              <a:t>Introduce scaling (“3 times as tall”)</a:t>
            </a:r>
          </a:p>
          <a:p>
            <a:pPr marL="0" marR="0" lvl="0" indent="0" algn="l" defTabSz="914400" rtl="0" eaLnBrk="0" fontAlgn="base" latinLnBrk="0" hangingPunct="0">
              <a:lnSpc>
                <a:spcPct val="100000"/>
              </a:lnSpc>
              <a:spcBef>
                <a:spcPct val="0"/>
              </a:spcBef>
              <a:spcAft>
                <a:spcPct val="0"/>
              </a:spcAft>
              <a:buClrTx/>
              <a:buSzTx/>
              <a:buFontTx/>
              <a:buChar char="•"/>
              <a:tabLst/>
            </a:pPr>
            <a:r>
              <a:rPr lang="en-US" altLang="en-US" dirty="0"/>
              <a:t>Move from concrete arrays to abstract recall</a:t>
            </a:r>
          </a:p>
          <a:p>
            <a:pPr marL="0" marR="0" lvl="0" indent="0" algn="l" defTabSz="914400" rtl="0" eaLnBrk="0" fontAlgn="base" latinLnBrk="0" hangingPunct="0">
              <a:lnSpc>
                <a:spcPct val="100000"/>
              </a:lnSpc>
              <a:spcBef>
                <a:spcPct val="0"/>
              </a:spcBef>
              <a:spcAft>
                <a:spcPct val="0"/>
              </a:spcAft>
              <a:buClrTx/>
              <a:buSzTx/>
              <a:buFontTx/>
              <a:buChar char="•"/>
              <a:tabLst/>
            </a:pPr>
            <a:endParaRPr lang="en-US" altLang="en-US" dirty="0"/>
          </a:p>
          <a:p>
            <a:pPr marL="0" marR="0" lvl="0" indent="0" algn="l" defTabSz="914400" rtl="0" eaLnBrk="0" fontAlgn="base" latinLnBrk="0" hangingPunct="0">
              <a:lnSpc>
                <a:spcPct val="100000"/>
              </a:lnSpc>
              <a:spcBef>
                <a:spcPct val="0"/>
              </a:spcBef>
              <a:spcAft>
                <a:spcPct val="0"/>
              </a:spcAft>
              <a:buClrTx/>
              <a:buSzTx/>
              <a:buFontTx/>
              <a:buChar char="•"/>
              <a:tabLst/>
            </a:pPr>
            <a:endParaRPr lang="en-US" altLang="en-US" dirty="0"/>
          </a:p>
          <a:p>
            <a:pPr marL="0" lvl="0" indent="0" eaLnBrk="0" fontAlgn="base" hangingPunct="0">
              <a:lnSpc>
                <a:spcPct val="100000"/>
              </a:lnSpc>
              <a:spcBef>
                <a:spcPct val="0"/>
              </a:spcBef>
              <a:spcAft>
                <a:spcPct val="0"/>
              </a:spcAft>
              <a:buFontTx/>
              <a:buChar char="•"/>
            </a:pPr>
            <a:r>
              <a:rPr lang="en-US" altLang="en-US" dirty="0"/>
              <a:t>“Break it apart”: solve 9×6 by splitting to 9×5 + 9×1</a:t>
            </a:r>
          </a:p>
          <a:p>
            <a:pPr marL="0" lvl="0" indent="0" eaLnBrk="0" fontAlgn="base" hangingPunct="0">
              <a:lnSpc>
                <a:spcPct val="100000"/>
              </a:lnSpc>
              <a:spcBef>
                <a:spcPct val="0"/>
              </a:spcBef>
              <a:spcAft>
                <a:spcPct val="0"/>
              </a:spcAft>
              <a:buFontTx/>
              <a:buChar char="•"/>
            </a:pPr>
            <a:r>
              <a:rPr lang="en-US" altLang="en-US" dirty="0"/>
              <a:t>Bar models to show scaling problems</a:t>
            </a:r>
          </a:p>
          <a:p>
            <a:pPr marL="0" lvl="0" indent="0" eaLnBrk="0" fontAlgn="base" hangingPunct="0">
              <a:lnSpc>
                <a:spcPct val="100000"/>
              </a:lnSpc>
              <a:spcBef>
                <a:spcPct val="0"/>
              </a:spcBef>
              <a:spcAft>
                <a:spcPct val="0"/>
              </a:spcAft>
              <a:buFontTx/>
              <a:buChar char="•"/>
            </a:pPr>
            <a:r>
              <a:rPr lang="en-US" altLang="en-US" dirty="0"/>
              <a:t>Flashback 4 — daily retrieval including one derived fact</a:t>
            </a:r>
          </a:p>
          <a:p>
            <a:pPr marL="0" marR="0" lvl="0" indent="0" algn="l" defTabSz="914400" rtl="0" eaLnBrk="0" fontAlgn="base" latinLnBrk="0" hangingPunct="0">
              <a:lnSpc>
                <a:spcPct val="100000"/>
              </a:lnSpc>
              <a:spcBef>
                <a:spcPct val="0"/>
              </a:spcBef>
              <a:spcAft>
                <a:spcPct val="0"/>
              </a:spcAft>
              <a:buClrTx/>
              <a:buSzTx/>
              <a:buFontTx/>
              <a:buChar char="•"/>
              <a:tabLst/>
            </a:pPr>
            <a:endParaRPr lang="en-US" altLang="en-US" dirty="0"/>
          </a:p>
        </p:txBody>
      </p:sp>
    </p:spTree>
    <p:extLst>
      <p:ext uri="{BB962C8B-B14F-4D97-AF65-F5344CB8AC3E}">
        <p14:creationId xmlns:p14="http://schemas.microsoft.com/office/powerpoint/2010/main" val="117549640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8D3DA8-2569-65B4-F9B7-AAB08349D285}"/>
              </a:ext>
            </a:extLst>
          </p:cNvPr>
          <p:cNvSpPr>
            <a:spLocks noGrp="1"/>
          </p:cNvSpPr>
          <p:nvPr>
            <p:ph type="title"/>
          </p:nvPr>
        </p:nvSpPr>
        <p:spPr>
          <a:xfrm>
            <a:off x="0" y="-179692"/>
            <a:ext cx="10515600" cy="1325563"/>
          </a:xfrm>
        </p:spPr>
        <p:txBody>
          <a:bodyPr/>
          <a:lstStyle/>
          <a:p>
            <a:r>
              <a:rPr lang="en-GB" dirty="0"/>
              <a:t>Year 4: fluency &amp; application</a:t>
            </a:r>
            <a:endParaRPr lang="en-US" dirty="0"/>
          </a:p>
        </p:txBody>
      </p:sp>
      <p:sp>
        <p:nvSpPr>
          <p:cNvPr id="4" name="Rectangle 1">
            <a:extLst>
              <a:ext uri="{FF2B5EF4-FFF2-40B4-BE49-F238E27FC236}">
                <a16:creationId xmlns:a16="http://schemas.microsoft.com/office/drawing/2014/main" id="{E7F4A73A-EB36-2849-4FD3-D9A1359832B2}"/>
              </a:ext>
            </a:extLst>
          </p:cNvPr>
          <p:cNvSpPr>
            <a:spLocks noGrp="1" noChangeArrowheads="1"/>
          </p:cNvSpPr>
          <p:nvPr>
            <p:ph idx="1"/>
          </p:nvPr>
        </p:nvSpPr>
        <p:spPr bwMode="auto">
          <a:xfrm>
            <a:off x="183106" y="1012953"/>
            <a:ext cx="11415241" cy="48320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endParaRPr lang="en-US" altLang="en-US" dirty="0"/>
          </a:p>
          <a:p>
            <a:pPr marL="0" marR="0" lvl="0" indent="0" algn="l" defTabSz="914400" rtl="0" eaLnBrk="0" fontAlgn="base" latinLnBrk="0" hangingPunct="0">
              <a:lnSpc>
                <a:spcPct val="100000"/>
              </a:lnSpc>
              <a:spcBef>
                <a:spcPct val="0"/>
              </a:spcBef>
              <a:spcAft>
                <a:spcPct val="0"/>
              </a:spcAft>
              <a:buClrTx/>
              <a:buSzTx/>
              <a:buFontTx/>
              <a:buChar char="•"/>
              <a:tabLst/>
            </a:pPr>
            <a:r>
              <a:rPr lang="en-US" altLang="en-US" dirty="0"/>
              <a:t>Consolidate recall of all facts up to 12×12</a:t>
            </a:r>
          </a:p>
          <a:p>
            <a:pPr marL="0" marR="0" lvl="0" indent="0" algn="l" defTabSz="914400" rtl="0" eaLnBrk="0" fontAlgn="base" latinLnBrk="0" hangingPunct="0">
              <a:lnSpc>
                <a:spcPct val="100000"/>
              </a:lnSpc>
              <a:spcBef>
                <a:spcPct val="0"/>
              </a:spcBef>
              <a:spcAft>
                <a:spcPct val="0"/>
              </a:spcAft>
              <a:buClrTx/>
              <a:buSzTx/>
              <a:buFontTx/>
              <a:buChar char="•"/>
              <a:tabLst/>
            </a:pPr>
            <a:r>
              <a:rPr lang="en-US" altLang="en-US" dirty="0" err="1"/>
              <a:t>Emphasise</a:t>
            </a:r>
            <a:r>
              <a:rPr lang="en-US" altLang="en-US" dirty="0"/>
              <a:t> the “difficult dozen” (6×7, 7×8, etc.)</a:t>
            </a:r>
          </a:p>
          <a:p>
            <a:pPr marL="0" marR="0" lvl="0" indent="0" algn="l" defTabSz="914400" rtl="0" eaLnBrk="0" fontAlgn="base" latinLnBrk="0" hangingPunct="0">
              <a:lnSpc>
                <a:spcPct val="100000"/>
              </a:lnSpc>
              <a:spcBef>
                <a:spcPct val="0"/>
              </a:spcBef>
              <a:spcAft>
                <a:spcPct val="0"/>
              </a:spcAft>
              <a:buClrTx/>
              <a:buSzTx/>
              <a:buFontTx/>
              <a:buChar char="•"/>
              <a:tabLst/>
            </a:pPr>
            <a:r>
              <a:rPr lang="en-US" altLang="en-US" dirty="0"/>
              <a:t>Apply to fractions, area, perimeter, scaling problems</a:t>
            </a:r>
          </a:p>
          <a:p>
            <a:pPr marL="0" marR="0" lvl="0" indent="0" algn="l" defTabSz="914400" rtl="0" eaLnBrk="0" fontAlgn="base" latinLnBrk="0" hangingPunct="0">
              <a:lnSpc>
                <a:spcPct val="100000"/>
              </a:lnSpc>
              <a:spcBef>
                <a:spcPct val="0"/>
              </a:spcBef>
              <a:spcAft>
                <a:spcPct val="0"/>
              </a:spcAft>
              <a:buClrTx/>
              <a:buSzTx/>
              <a:buFontTx/>
              <a:buChar char="•"/>
              <a:tabLst/>
            </a:pPr>
            <a:r>
              <a:rPr lang="en-US" altLang="en-US" dirty="0"/>
              <a:t>Daily short practice + reasoning tasks</a:t>
            </a:r>
          </a:p>
          <a:p>
            <a:pPr marL="0" marR="0" lvl="0" indent="0" algn="l" defTabSz="914400" rtl="0" eaLnBrk="0" fontAlgn="base" latinLnBrk="0" hangingPunct="0">
              <a:lnSpc>
                <a:spcPct val="100000"/>
              </a:lnSpc>
              <a:spcBef>
                <a:spcPct val="0"/>
              </a:spcBef>
              <a:spcAft>
                <a:spcPct val="0"/>
              </a:spcAft>
              <a:buClrTx/>
              <a:buSzTx/>
              <a:buFontTx/>
              <a:buChar char="•"/>
              <a:tabLst/>
            </a:pPr>
            <a:endParaRPr lang="en-US" altLang="en-US" dirty="0"/>
          </a:p>
          <a:p>
            <a:pPr marL="0" marR="0" lvl="0" indent="0" algn="l" defTabSz="914400" rtl="0" eaLnBrk="0" fontAlgn="base" latinLnBrk="0" hangingPunct="0">
              <a:lnSpc>
                <a:spcPct val="100000"/>
              </a:lnSpc>
              <a:spcBef>
                <a:spcPct val="0"/>
              </a:spcBef>
              <a:spcAft>
                <a:spcPct val="0"/>
              </a:spcAft>
              <a:buClrTx/>
              <a:buSzTx/>
              <a:buFontTx/>
              <a:buNone/>
              <a:tabLst/>
            </a:pPr>
            <a:r>
              <a:rPr lang="en-US" altLang="en-US" dirty="0"/>
              <a:t>Practical ideas:</a:t>
            </a:r>
          </a:p>
          <a:p>
            <a:pPr marL="0" marR="0" lvl="0" indent="0" algn="l" defTabSz="914400" rtl="0" eaLnBrk="0" fontAlgn="base" latinLnBrk="0" hangingPunct="0">
              <a:lnSpc>
                <a:spcPct val="100000"/>
              </a:lnSpc>
              <a:spcBef>
                <a:spcPct val="0"/>
              </a:spcBef>
              <a:spcAft>
                <a:spcPct val="0"/>
              </a:spcAft>
              <a:buClrTx/>
              <a:buSzTx/>
              <a:buFontTx/>
              <a:buChar char="•"/>
              <a:tabLst/>
            </a:pPr>
            <a:r>
              <a:rPr lang="en-US" altLang="en-US" dirty="0"/>
              <a:t>“Timed MTC-style practice (low-stakes)</a:t>
            </a:r>
          </a:p>
          <a:p>
            <a:pPr marL="0" marR="0" lvl="0" indent="0" algn="l" defTabSz="914400" rtl="0" eaLnBrk="0" fontAlgn="base" latinLnBrk="0" hangingPunct="0">
              <a:lnSpc>
                <a:spcPct val="100000"/>
              </a:lnSpc>
              <a:spcBef>
                <a:spcPct val="0"/>
              </a:spcBef>
              <a:spcAft>
                <a:spcPct val="0"/>
              </a:spcAft>
              <a:buClrTx/>
              <a:buSzTx/>
              <a:buFontTx/>
              <a:buChar char="•"/>
              <a:tabLst/>
            </a:pPr>
            <a:r>
              <a:rPr lang="en-US" altLang="en-US" dirty="0"/>
              <a:t>Word problems: ‘If one packet has 8 sweets, how many in 7 packets?’</a:t>
            </a:r>
          </a:p>
          <a:p>
            <a:pPr marL="0" marR="0" lvl="0" indent="0" algn="l" defTabSz="914400" rtl="0" eaLnBrk="0" fontAlgn="base" latinLnBrk="0" hangingPunct="0">
              <a:lnSpc>
                <a:spcPct val="100000"/>
              </a:lnSpc>
              <a:spcBef>
                <a:spcPct val="0"/>
              </a:spcBef>
              <a:spcAft>
                <a:spcPct val="0"/>
              </a:spcAft>
              <a:buClrTx/>
              <a:buSzTx/>
              <a:buFontTx/>
              <a:buChar char="•"/>
              <a:tabLst/>
            </a:pPr>
            <a:r>
              <a:rPr lang="en-US" altLang="en-US" dirty="0"/>
              <a:t>“Distributive Dash”: pupils show two different strategies for same fact</a:t>
            </a:r>
          </a:p>
          <a:p>
            <a:pPr marL="0" marR="0" lvl="0" indent="0" algn="l" defTabSz="914400" rtl="0" eaLnBrk="0" fontAlgn="base" latinLnBrk="0" hangingPunct="0">
              <a:lnSpc>
                <a:spcPct val="100000"/>
              </a:lnSpc>
              <a:spcBef>
                <a:spcPct val="0"/>
              </a:spcBef>
              <a:spcAft>
                <a:spcPct val="0"/>
              </a:spcAft>
              <a:buClrTx/>
              <a:buSzTx/>
              <a:buFontTx/>
              <a:buNone/>
              <a:tabLst/>
            </a:pPr>
            <a:endParaRPr lang="en-US" altLang="en-US" dirty="0"/>
          </a:p>
        </p:txBody>
      </p:sp>
    </p:spTree>
    <p:extLst>
      <p:ext uri="{BB962C8B-B14F-4D97-AF65-F5344CB8AC3E}">
        <p14:creationId xmlns:p14="http://schemas.microsoft.com/office/powerpoint/2010/main" val="246814121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
            <a:extLst>
              <a:ext uri="{FF2B5EF4-FFF2-40B4-BE49-F238E27FC236}">
                <a16:creationId xmlns:a16="http://schemas.microsoft.com/office/drawing/2014/main" id="{638A9D76-2039-7930-E171-C83D868986C5}"/>
              </a:ext>
            </a:extLst>
          </p:cNvPr>
          <p:cNvSpPr>
            <a:spLocks noGrp="1" noChangeArrowheads="1"/>
          </p:cNvSpPr>
          <p:nvPr>
            <p:ph type="title"/>
          </p:nvPr>
        </p:nvSpPr>
        <p:spPr bwMode="auto">
          <a:xfrm>
            <a:off x="149290" y="0"/>
            <a:ext cx="4519186" cy="7694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lang="en-US" altLang="en-US" dirty="0"/>
              <a:t>The Difficult Dozen</a:t>
            </a:r>
          </a:p>
        </p:txBody>
      </p:sp>
      <p:sp>
        <p:nvSpPr>
          <p:cNvPr id="5" name="Rectangle 2">
            <a:extLst>
              <a:ext uri="{FF2B5EF4-FFF2-40B4-BE49-F238E27FC236}">
                <a16:creationId xmlns:a16="http://schemas.microsoft.com/office/drawing/2014/main" id="{60509C53-7863-56E5-AF05-E4CD72D1C978}"/>
              </a:ext>
            </a:extLst>
          </p:cNvPr>
          <p:cNvSpPr>
            <a:spLocks noGrp="1" noChangeArrowheads="1"/>
          </p:cNvSpPr>
          <p:nvPr>
            <p:ph idx="1"/>
          </p:nvPr>
        </p:nvSpPr>
        <p:spPr bwMode="auto">
          <a:xfrm>
            <a:off x="0" y="769441"/>
            <a:ext cx="10954139" cy="18158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lang="en-US" altLang="en-US" dirty="0"/>
              <a:t>Teach through patterns, derived facts, and connections rather than rote </a:t>
            </a:r>
            <a:r>
              <a:rPr lang="en-US" altLang="en-US" dirty="0" err="1"/>
              <a:t>memorisation</a:t>
            </a:r>
            <a:r>
              <a:rPr lang="en-US" altLang="en-US" dirty="0"/>
              <a:t>.</a:t>
            </a:r>
          </a:p>
          <a:p>
            <a:pPr marL="0" marR="0" lvl="0" indent="0" algn="l" defTabSz="914400" rtl="0" eaLnBrk="0" fontAlgn="base" latinLnBrk="0" hangingPunct="0">
              <a:lnSpc>
                <a:spcPct val="100000"/>
              </a:lnSpc>
              <a:spcBef>
                <a:spcPct val="0"/>
              </a:spcBef>
              <a:spcAft>
                <a:spcPct val="0"/>
              </a:spcAft>
              <a:buClrTx/>
              <a:buSzTx/>
              <a:buFontTx/>
              <a:buNone/>
              <a:tabLst/>
            </a:pPr>
            <a:endParaRPr lang="en-US" altLang="en-US" dirty="0"/>
          </a:p>
          <a:p>
            <a:pPr marL="0" marR="0" lvl="0" indent="0" algn="l" defTabSz="914400" rtl="0" eaLnBrk="0" fontAlgn="base" latinLnBrk="0" hangingPunct="0">
              <a:lnSpc>
                <a:spcPct val="100000"/>
              </a:lnSpc>
              <a:spcBef>
                <a:spcPct val="0"/>
              </a:spcBef>
              <a:spcAft>
                <a:spcPct val="0"/>
              </a:spcAft>
              <a:buClrTx/>
              <a:buSzTx/>
              <a:buFontTx/>
              <a:buNone/>
              <a:tabLst/>
            </a:pPr>
            <a:endParaRPr lang="en-US" altLang="en-US" dirty="0"/>
          </a:p>
        </p:txBody>
      </p:sp>
      <p:sp>
        <p:nvSpPr>
          <p:cNvPr id="6" name="Rectangle 3">
            <a:extLst>
              <a:ext uri="{FF2B5EF4-FFF2-40B4-BE49-F238E27FC236}">
                <a16:creationId xmlns:a16="http://schemas.microsoft.com/office/drawing/2014/main" id="{1FA1D9E5-7932-80C9-8E8F-D9FD515C41C1}"/>
              </a:ext>
            </a:extLst>
          </p:cNvPr>
          <p:cNvSpPr>
            <a:spLocks noChangeArrowheads="1"/>
          </p:cNvSpPr>
          <p:nvPr/>
        </p:nvSpPr>
        <p:spPr bwMode="auto">
          <a:xfrm>
            <a:off x="2980668" y="2585323"/>
            <a:ext cx="6241837" cy="230832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lang="en-US" altLang="en-US" sz="3600" dirty="0"/>
              <a:t>6 × 6  	6 × 7  		6 × 8</a:t>
            </a:r>
            <a:br>
              <a:rPr lang="en-US" altLang="en-US" sz="3600" dirty="0"/>
            </a:br>
            <a:r>
              <a:rPr lang="en-US" altLang="en-US" sz="3600" dirty="0"/>
              <a:t>7 × 7  	7 × 8  		7 × 9</a:t>
            </a:r>
            <a:br>
              <a:rPr lang="en-US" altLang="en-US" sz="3600" dirty="0"/>
            </a:br>
            <a:r>
              <a:rPr lang="en-US" altLang="en-US" sz="3600" dirty="0"/>
              <a:t>8 × 8  	8 × 9  		8 × 12</a:t>
            </a:r>
            <a:br>
              <a:rPr lang="en-US" altLang="en-US" sz="3600" dirty="0"/>
            </a:br>
            <a:r>
              <a:rPr lang="en-US" altLang="en-US" sz="3600" dirty="0"/>
              <a:t>9 × 12  11 × 12      12 × 12</a:t>
            </a:r>
          </a:p>
        </p:txBody>
      </p:sp>
    </p:spTree>
    <p:extLst>
      <p:ext uri="{BB962C8B-B14F-4D97-AF65-F5344CB8AC3E}">
        <p14:creationId xmlns:p14="http://schemas.microsoft.com/office/powerpoint/2010/main" val="122271381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B7F7F2-5122-8C0B-F8DE-098F56CCBDA7}"/>
              </a:ext>
            </a:extLst>
          </p:cNvPr>
          <p:cNvSpPr>
            <a:spLocks noGrp="1"/>
          </p:cNvSpPr>
          <p:nvPr>
            <p:ph type="title"/>
          </p:nvPr>
        </p:nvSpPr>
        <p:spPr>
          <a:xfrm>
            <a:off x="0" y="0"/>
            <a:ext cx="10515600" cy="1325563"/>
          </a:xfrm>
        </p:spPr>
        <p:txBody>
          <a:bodyPr/>
          <a:lstStyle/>
          <a:p>
            <a:r>
              <a:rPr lang="en-GB" dirty="0"/>
              <a:t>Distributive Dash</a:t>
            </a:r>
            <a:endParaRPr lang="en-US" dirty="0"/>
          </a:p>
        </p:txBody>
      </p:sp>
      <p:sp>
        <p:nvSpPr>
          <p:cNvPr id="4" name="Rectangle 1">
            <a:extLst>
              <a:ext uri="{FF2B5EF4-FFF2-40B4-BE49-F238E27FC236}">
                <a16:creationId xmlns:a16="http://schemas.microsoft.com/office/drawing/2014/main" id="{CACD27B3-7A02-65DC-437B-308ED6AF66F8}"/>
              </a:ext>
            </a:extLst>
          </p:cNvPr>
          <p:cNvSpPr>
            <a:spLocks noGrp="1" noChangeArrowheads="1"/>
          </p:cNvSpPr>
          <p:nvPr>
            <p:ph idx="1"/>
          </p:nvPr>
        </p:nvSpPr>
        <p:spPr bwMode="auto">
          <a:xfrm>
            <a:off x="166395" y="1060959"/>
            <a:ext cx="8911157" cy="95410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r>
              <a:rPr lang="en-US" altLang="en-US" dirty="0"/>
              <a:t>Encourages flexibility and deeper understanding of factors.</a:t>
            </a:r>
          </a:p>
          <a:p>
            <a:pPr marL="0" marR="0" lvl="0" indent="0" algn="l" defTabSz="914400" rtl="0" eaLnBrk="0" fontAlgn="base" latinLnBrk="0" hangingPunct="0">
              <a:lnSpc>
                <a:spcPct val="100000"/>
              </a:lnSpc>
              <a:spcBef>
                <a:spcPct val="0"/>
              </a:spcBef>
              <a:spcAft>
                <a:spcPct val="0"/>
              </a:spcAft>
              <a:buClrTx/>
              <a:buSzTx/>
              <a:buFontTx/>
              <a:buChar char="•"/>
              <a:tabLst/>
            </a:pPr>
            <a:r>
              <a:rPr lang="en-US" altLang="en-US" dirty="0"/>
              <a:t>Highlights links between known and unknown facts.</a:t>
            </a:r>
          </a:p>
        </p:txBody>
      </p:sp>
      <p:sp>
        <p:nvSpPr>
          <p:cNvPr id="6" name="Rectangle 2">
            <a:extLst>
              <a:ext uri="{FF2B5EF4-FFF2-40B4-BE49-F238E27FC236}">
                <a16:creationId xmlns:a16="http://schemas.microsoft.com/office/drawing/2014/main" id="{72B9CE1D-122C-C56D-EFE1-D117028D5D48}"/>
              </a:ext>
            </a:extLst>
          </p:cNvPr>
          <p:cNvSpPr>
            <a:spLocks noChangeArrowheads="1"/>
          </p:cNvSpPr>
          <p:nvPr/>
        </p:nvSpPr>
        <p:spPr bwMode="auto">
          <a:xfrm>
            <a:off x="5103421" y="2386522"/>
            <a:ext cx="992579" cy="584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lang="en-US" altLang="en-US" sz="3200" dirty="0"/>
              <a:t>7 × 8</a:t>
            </a:r>
          </a:p>
        </p:txBody>
      </p:sp>
      <p:sp>
        <p:nvSpPr>
          <p:cNvPr id="7" name="Oval 6">
            <a:extLst>
              <a:ext uri="{FF2B5EF4-FFF2-40B4-BE49-F238E27FC236}">
                <a16:creationId xmlns:a16="http://schemas.microsoft.com/office/drawing/2014/main" id="{1AB2B8A0-DE0A-11C4-F332-900EFECCB23C}"/>
              </a:ext>
            </a:extLst>
          </p:cNvPr>
          <p:cNvSpPr/>
          <p:nvPr/>
        </p:nvSpPr>
        <p:spPr>
          <a:xfrm>
            <a:off x="709126" y="3429000"/>
            <a:ext cx="337725" cy="337725"/>
          </a:xfrm>
          <a:prstGeom prst="ellipse">
            <a:avLst/>
          </a:prstGeom>
          <a:solidFill>
            <a:srgbClr val="FFFF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a:extLst>
              <a:ext uri="{FF2B5EF4-FFF2-40B4-BE49-F238E27FC236}">
                <a16:creationId xmlns:a16="http://schemas.microsoft.com/office/drawing/2014/main" id="{3BF39B5B-181B-6171-B62D-01206E93DF77}"/>
              </a:ext>
            </a:extLst>
          </p:cNvPr>
          <p:cNvSpPr/>
          <p:nvPr/>
        </p:nvSpPr>
        <p:spPr>
          <a:xfrm>
            <a:off x="1063325" y="3429000"/>
            <a:ext cx="337725" cy="337725"/>
          </a:xfrm>
          <a:prstGeom prst="ellipse">
            <a:avLst/>
          </a:prstGeom>
          <a:solidFill>
            <a:srgbClr val="FFFF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Oval 8">
            <a:extLst>
              <a:ext uri="{FF2B5EF4-FFF2-40B4-BE49-F238E27FC236}">
                <a16:creationId xmlns:a16="http://schemas.microsoft.com/office/drawing/2014/main" id="{66A470F1-A873-2268-3871-72E310F6AD12}"/>
              </a:ext>
            </a:extLst>
          </p:cNvPr>
          <p:cNvSpPr/>
          <p:nvPr/>
        </p:nvSpPr>
        <p:spPr>
          <a:xfrm>
            <a:off x="1417523" y="3429000"/>
            <a:ext cx="337725" cy="337725"/>
          </a:xfrm>
          <a:prstGeom prst="ellipse">
            <a:avLst/>
          </a:prstGeom>
          <a:solidFill>
            <a:srgbClr val="FFFF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a:extLst>
              <a:ext uri="{FF2B5EF4-FFF2-40B4-BE49-F238E27FC236}">
                <a16:creationId xmlns:a16="http://schemas.microsoft.com/office/drawing/2014/main" id="{31FC1084-60F5-19C2-AF58-61B946DD750D}"/>
              </a:ext>
            </a:extLst>
          </p:cNvPr>
          <p:cNvSpPr/>
          <p:nvPr/>
        </p:nvSpPr>
        <p:spPr>
          <a:xfrm>
            <a:off x="1771722" y="3429000"/>
            <a:ext cx="337725" cy="337725"/>
          </a:xfrm>
          <a:prstGeom prst="ellipse">
            <a:avLst/>
          </a:prstGeom>
          <a:solidFill>
            <a:srgbClr val="FFFF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a:extLst>
              <a:ext uri="{FF2B5EF4-FFF2-40B4-BE49-F238E27FC236}">
                <a16:creationId xmlns:a16="http://schemas.microsoft.com/office/drawing/2014/main" id="{CB56F4DB-78C6-E5D7-A4D2-DE0CA93E7529}"/>
              </a:ext>
            </a:extLst>
          </p:cNvPr>
          <p:cNvSpPr/>
          <p:nvPr/>
        </p:nvSpPr>
        <p:spPr>
          <a:xfrm>
            <a:off x="2125921" y="3429000"/>
            <a:ext cx="337725" cy="337725"/>
          </a:xfrm>
          <a:prstGeom prst="ellipse">
            <a:avLst/>
          </a:prstGeom>
          <a:solidFill>
            <a:srgbClr val="FFFF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Oval 11">
            <a:extLst>
              <a:ext uri="{FF2B5EF4-FFF2-40B4-BE49-F238E27FC236}">
                <a16:creationId xmlns:a16="http://schemas.microsoft.com/office/drawing/2014/main" id="{D2BC1797-2D48-3AEB-FCCB-C5FD9E684F35}"/>
              </a:ext>
            </a:extLst>
          </p:cNvPr>
          <p:cNvSpPr/>
          <p:nvPr/>
        </p:nvSpPr>
        <p:spPr>
          <a:xfrm>
            <a:off x="2480119" y="3429000"/>
            <a:ext cx="337725" cy="337725"/>
          </a:xfrm>
          <a:prstGeom prst="ellipse">
            <a:avLst/>
          </a:prstGeom>
          <a:solidFill>
            <a:srgbClr val="FFFF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Oval 12">
            <a:extLst>
              <a:ext uri="{FF2B5EF4-FFF2-40B4-BE49-F238E27FC236}">
                <a16:creationId xmlns:a16="http://schemas.microsoft.com/office/drawing/2014/main" id="{982D605E-747B-0D45-1C3C-36BF0AE53998}"/>
              </a:ext>
            </a:extLst>
          </p:cNvPr>
          <p:cNvSpPr/>
          <p:nvPr/>
        </p:nvSpPr>
        <p:spPr>
          <a:xfrm>
            <a:off x="709126" y="3827689"/>
            <a:ext cx="337725" cy="337725"/>
          </a:xfrm>
          <a:prstGeom prst="ellipse">
            <a:avLst/>
          </a:prstGeom>
          <a:solidFill>
            <a:srgbClr val="FFFF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Oval 13">
            <a:extLst>
              <a:ext uri="{FF2B5EF4-FFF2-40B4-BE49-F238E27FC236}">
                <a16:creationId xmlns:a16="http://schemas.microsoft.com/office/drawing/2014/main" id="{B7170211-30EE-2ABB-B16B-CBFC72175CF4}"/>
              </a:ext>
            </a:extLst>
          </p:cNvPr>
          <p:cNvSpPr/>
          <p:nvPr/>
        </p:nvSpPr>
        <p:spPr>
          <a:xfrm>
            <a:off x="1063325" y="3827689"/>
            <a:ext cx="337725" cy="337725"/>
          </a:xfrm>
          <a:prstGeom prst="ellipse">
            <a:avLst/>
          </a:prstGeom>
          <a:solidFill>
            <a:srgbClr val="FFFF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Oval 14">
            <a:extLst>
              <a:ext uri="{FF2B5EF4-FFF2-40B4-BE49-F238E27FC236}">
                <a16:creationId xmlns:a16="http://schemas.microsoft.com/office/drawing/2014/main" id="{39D585F0-3E65-C291-EFBA-BFD89C6031D9}"/>
              </a:ext>
            </a:extLst>
          </p:cNvPr>
          <p:cNvSpPr/>
          <p:nvPr/>
        </p:nvSpPr>
        <p:spPr>
          <a:xfrm>
            <a:off x="1417523" y="3827689"/>
            <a:ext cx="337725" cy="337725"/>
          </a:xfrm>
          <a:prstGeom prst="ellipse">
            <a:avLst/>
          </a:prstGeom>
          <a:solidFill>
            <a:srgbClr val="FFFF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Oval 15">
            <a:extLst>
              <a:ext uri="{FF2B5EF4-FFF2-40B4-BE49-F238E27FC236}">
                <a16:creationId xmlns:a16="http://schemas.microsoft.com/office/drawing/2014/main" id="{53A6D45A-129E-B3F7-D927-B6F4AB5A7DEA}"/>
              </a:ext>
            </a:extLst>
          </p:cNvPr>
          <p:cNvSpPr/>
          <p:nvPr/>
        </p:nvSpPr>
        <p:spPr>
          <a:xfrm>
            <a:off x="1771722" y="3827689"/>
            <a:ext cx="337725" cy="337725"/>
          </a:xfrm>
          <a:prstGeom prst="ellipse">
            <a:avLst/>
          </a:prstGeom>
          <a:solidFill>
            <a:srgbClr val="FFFF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Oval 16">
            <a:extLst>
              <a:ext uri="{FF2B5EF4-FFF2-40B4-BE49-F238E27FC236}">
                <a16:creationId xmlns:a16="http://schemas.microsoft.com/office/drawing/2014/main" id="{02AEC527-BC36-321B-9265-845CC22443F1}"/>
              </a:ext>
            </a:extLst>
          </p:cNvPr>
          <p:cNvSpPr/>
          <p:nvPr/>
        </p:nvSpPr>
        <p:spPr>
          <a:xfrm>
            <a:off x="2125921" y="3827689"/>
            <a:ext cx="337725" cy="337725"/>
          </a:xfrm>
          <a:prstGeom prst="ellipse">
            <a:avLst/>
          </a:prstGeom>
          <a:solidFill>
            <a:srgbClr val="FFFF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Oval 17">
            <a:extLst>
              <a:ext uri="{FF2B5EF4-FFF2-40B4-BE49-F238E27FC236}">
                <a16:creationId xmlns:a16="http://schemas.microsoft.com/office/drawing/2014/main" id="{EA4FB5A1-7C5E-68B6-A690-BF3C2131546B}"/>
              </a:ext>
            </a:extLst>
          </p:cNvPr>
          <p:cNvSpPr/>
          <p:nvPr/>
        </p:nvSpPr>
        <p:spPr>
          <a:xfrm>
            <a:off x="2480119" y="3827689"/>
            <a:ext cx="337725" cy="337725"/>
          </a:xfrm>
          <a:prstGeom prst="ellipse">
            <a:avLst/>
          </a:prstGeom>
          <a:solidFill>
            <a:srgbClr val="FFFF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Oval 18">
            <a:extLst>
              <a:ext uri="{FF2B5EF4-FFF2-40B4-BE49-F238E27FC236}">
                <a16:creationId xmlns:a16="http://schemas.microsoft.com/office/drawing/2014/main" id="{0EB7F4E1-77FF-70CE-72CB-23133B2C5C2F}"/>
              </a:ext>
            </a:extLst>
          </p:cNvPr>
          <p:cNvSpPr/>
          <p:nvPr/>
        </p:nvSpPr>
        <p:spPr>
          <a:xfrm>
            <a:off x="709126" y="4226377"/>
            <a:ext cx="337725" cy="337725"/>
          </a:xfrm>
          <a:prstGeom prst="ellipse">
            <a:avLst/>
          </a:prstGeom>
          <a:solidFill>
            <a:srgbClr val="FFFF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Oval 19">
            <a:extLst>
              <a:ext uri="{FF2B5EF4-FFF2-40B4-BE49-F238E27FC236}">
                <a16:creationId xmlns:a16="http://schemas.microsoft.com/office/drawing/2014/main" id="{D2F8126E-A2C7-437F-0F3C-32F63B9EDEE9}"/>
              </a:ext>
            </a:extLst>
          </p:cNvPr>
          <p:cNvSpPr/>
          <p:nvPr/>
        </p:nvSpPr>
        <p:spPr>
          <a:xfrm>
            <a:off x="1063325" y="4226377"/>
            <a:ext cx="337725" cy="337725"/>
          </a:xfrm>
          <a:prstGeom prst="ellipse">
            <a:avLst/>
          </a:prstGeom>
          <a:solidFill>
            <a:srgbClr val="FFFF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Oval 20">
            <a:extLst>
              <a:ext uri="{FF2B5EF4-FFF2-40B4-BE49-F238E27FC236}">
                <a16:creationId xmlns:a16="http://schemas.microsoft.com/office/drawing/2014/main" id="{A0F608BE-D93E-B70A-28D7-DDEBD788C8E3}"/>
              </a:ext>
            </a:extLst>
          </p:cNvPr>
          <p:cNvSpPr/>
          <p:nvPr/>
        </p:nvSpPr>
        <p:spPr>
          <a:xfrm>
            <a:off x="1417523" y="4226377"/>
            <a:ext cx="337725" cy="337725"/>
          </a:xfrm>
          <a:prstGeom prst="ellipse">
            <a:avLst/>
          </a:prstGeom>
          <a:solidFill>
            <a:srgbClr val="FFFF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Oval 21">
            <a:extLst>
              <a:ext uri="{FF2B5EF4-FFF2-40B4-BE49-F238E27FC236}">
                <a16:creationId xmlns:a16="http://schemas.microsoft.com/office/drawing/2014/main" id="{92778DE5-1D65-E312-EB16-E23B08D0E3A7}"/>
              </a:ext>
            </a:extLst>
          </p:cNvPr>
          <p:cNvSpPr/>
          <p:nvPr/>
        </p:nvSpPr>
        <p:spPr>
          <a:xfrm>
            <a:off x="1771722" y="4226377"/>
            <a:ext cx="337725" cy="337725"/>
          </a:xfrm>
          <a:prstGeom prst="ellipse">
            <a:avLst/>
          </a:prstGeom>
          <a:solidFill>
            <a:srgbClr val="FFFF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Oval 22">
            <a:extLst>
              <a:ext uri="{FF2B5EF4-FFF2-40B4-BE49-F238E27FC236}">
                <a16:creationId xmlns:a16="http://schemas.microsoft.com/office/drawing/2014/main" id="{AFDC8E2C-0A35-BE8E-E524-28A00C506417}"/>
              </a:ext>
            </a:extLst>
          </p:cNvPr>
          <p:cNvSpPr/>
          <p:nvPr/>
        </p:nvSpPr>
        <p:spPr>
          <a:xfrm>
            <a:off x="2125921" y="4226377"/>
            <a:ext cx="337725" cy="337725"/>
          </a:xfrm>
          <a:prstGeom prst="ellipse">
            <a:avLst/>
          </a:prstGeom>
          <a:solidFill>
            <a:srgbClr val="FFFF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Oval 23">
            <a:extLst>
              <a:ext uri="{FF2B5EF4-FFF2-40B4-BE49-F238E27FC236}">
                <a16:creationId xmlns:a16="http://schemas.microsoft.com/office/drawing/2014/main" id="{4EFD8B7F-EBA1-72BB-01AA-DCCD1E856CC9}"/>
              </a:ext>
            </a:extLst>
          </p:cNvPr>
          <p:cNvSpPr/>
          <p:nvPr/>
        </p:nvSpPr>
        <p:spPr>
          <a:xfrm>
            <a:off x="2480119" y="4226377"/>
            <a:ext cx="337725" cy="337725"/>
          </a:xfrm>
          <a:prstGeom prst="ellipse">
            <a:avLst/>
          </a:prstGeom>
          <a:solidFill>
            <a:srgbClr val="FFFF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Oval 24">
            <a:extLst>
              <a:ext uri="{FF2B5EF4-FFF2-40B4-BE49-F238E27FC236}">
                <a16:creationId xmlns:a16="http://schemas.microsoft.com/office/drawing/2014/main" id="{B567E55A-E31F-5340-48C3-07542C6C48E2}"/>
              </a:ext>
            </a:extLst>
          </p:cNvPr>
          <p:cNvSpPr/>
          <p:nvPr/>
        </p:nvSpPr>
        <p:spPr>
          <a:xfrm>
            <a:off x="709126" y="4625066"/>
            <a:ext cx="337725" cy="337725"/>
          </a:xfrm>
          <a:prstGeom prst="ellipse">
            <a:avLst/>
          </a:prstGeom>
          <a:solidFill>
            <a:srgbClr val="FFFF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Oval 25">
            <a:extLst>
              <a:ext uri="{FF2B5EF4-FFF2-40B4-BE49-F238E27FC236}">
                <a16:creationId xmlns:a16="http://schemas.microsoft.com/office/drawing/2014/main" id="{5E328532-C871-DC09-BA9A-A406AAB5F027}"/>
              </a:ext>
            </a:extLst>
          </p:cNvPr>
          <p:cNvSpPr/>
          <p:nvPr/>
        </p:nvSpPr>
        <p:spPr>
          <a:xfrm>
            <a:off x="1063325" y="4625066"/>
            <a:ext cx="337725" cy="337725"/>
          </a:xfrm>
          <a:prstGeom prst="ellipse">
            <a:avLst/>
          </a:prstGeom>
          <a:solidFill>
            <a:srgbClr val="FFFF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Oval 26">
            <a:extLst>
              <a:ext uri="{FF2B5EF4-FFF2-40B4-BE49-F238E27FC236}">
                <a16:creationId xmlns:a16="http://schemas.microsoft.com/office/drawing/2014/main" id="{732F59D6-B439-CD64-9AD1-056CBD84CE72}"/>
              </a:ext>
            </a:extLst>
          </p:cNvPr>
          <p:cNvSpPr/>
          <p:nvPr/>
        </p:nvSpPr>
        <p:spPr>
          <a:xfrm>
            <a:off x="1417523" y="4625066"/>
            <a:ext cx="337725" cy="337725"/>
          </a:xfrm>
          <a:prstGeom prst="ellipse">
            <a:avLst/>
          </a:prstGeom>
          <a:solidFill>
            <a:srgbClr val="FFFF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Oval 27">
            <a:extLst>
              <a:ext uri="{FF2B5EF4-FFF2-40B4-BE49-F238E27FC236}">
                <a16:creationId xmlns:a16="http://schemas.microsoft.com/office/drawing/2014/main" id="{55285E42-2F5E-66CB-6275-0FFC74F97F4D}"/>
              </a:ext>
            </a:extLst>
          </p:cNvPr>
          <p:cNvSpPr/>
          <p:nvPr/>
        </p:nvSpPr>
        <p:spPr>
          <a:xfrm>
            <a:off x="1771722" y="4625066"/>
            <a:ext cx="337725" cy="337725"/>
          </a:xfrm>
          <a:prstGeom prst="ellipse">
            <a:avLst/>
          </a:prstGeom>
          <a:solidFill>
            <a:srgbClr val="FFFF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Oval 28">
            <a:extLst>
              <a:ext uri="{FF2B5EF4-FFF2-40B4-BE49-F238E27FC236}">
                <a16:creationId xmlns:a16="http://schemas.microsoft.com/office/drawing/2014/main" id="{7630FCF4-58F8-5304-332A-FE42BD8FE500}"/>
              </a:ext>
            </a:extLst>
          </p:cNvPr>
          <p:cNvSpPr/>
          <p:nvPr/>
        </p:nvSpPr>
        <p:spPr>
          <a:xfrm>
            <a:off x="2125921" y="4625066"/>
            <a:ext cx="337725" cy="337725"/>
          </a:xfrm>
          <a:prstGeom prst="ellipse">
            <a:avLst/>
          </a:prstGeom>
          <a:solidFill>
            <a:srgbClr val="FFFF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Oval 29">
            <a:extLst>
              <a:ext uri="{FF2B5EF4-FFF2-40B4-BE49-F238E27FC236}">
                <a16:creationId xmlns:a16="http://schemas.microsoft.com/office/drawing/2014/main" id="{3866EBD3-A1C7-269E-4FA7-E483BC74C679}"/>
              </a:ext>
            </a:extLst>
          </p:cNvPr>
          <p:cNvSpPr/>
          <p:nvPr/>
        </p:nvSpPr>
        <p:spPr>
          <a:xfrm>
            <a:off x="2480119" y="4625066"/>
            <a:ext cx="337725" cy="337725"/>
          </a:xfrm>
          <a:prstGeom prst="ellipse">
            <a:avLst/>
          </a:prstGeom>
          <a:solidFill>
            <a:srgbClr val="FFFF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Oval 30">
            <a:extLst>
              <a:ext uri="{FF2B5EF4-FFF2-40B4-BE49-F238E27FC236}">
                <a16:creationId xmlns:a16="http://schemas.microsoft.com/office/drawing/2014/main" id="{40288F4C-046E-65E0-5A6B-C07904C9C10D}"/>
              </a:ext>
            </a:extLst>
          </p:cNvPr>
          <p:cNvSpPr/>
          <p:nvPr/>
        </p:nvSpPr>
        <p:spPr>
          <a:xfrm>
            <a:off x="709126" y="5023754"/>
            <a:ext cx="337725" cy="337725"/>
          </a:xfrm>
          <a:prstGeom prst="ellipse">
            <a:avLst/>
          </a:prstGeom>
          <a:solidFill>
            <a:srgbClr val="FFFF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Oval 31">
            <a:extLst>
              <a:ext uri="{FF2B5EF4-FFF2-40B4-BE49-F238E27FC236}">
                <a16:creationId xmlns:a16="http://schemas.microsoft.com/office/drawing/2014/main" id="{994CDBB3-DE79-57CC-AEE9-E9EB83D06AE6}"/>
              </a:ext>
            </a:extLst>
          </p:cNvPr>
          <p:cNvSpPr/>
          <p:nvPr/>
        </p:nvSpPr>
        <p:spPr>
          <a:xfrm>
            <a:off x="1063325" y="5023754"/>
            <a:ext cx="337725" cy="337725"/>
          </a:xfrm>
          <a:prstGeom prst="ellipse">
            <a:avLst/>
          </a:prstGeom>
          <a:solidFill>
            <a:srgbClr val="FFFF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Oval 32">
            <a:extLst>
              <a:ext uri="{FF2B5EF4-FFF2-40B4-BE49-F238E27FC236}">
                <a16:creationId xmlns:a16="http://schemas.microsoft.com/office/drawing/2014/main" id="{FA7EF851-ECEC-776D-ED53-DD62B809AA4E}"/>
              </a:ext>
            </a:extLst>
          </p:cNvPr>
          <p:cNvSpPr/>
          <p:nvPr/>
        </p:nvSpPr>
        <p:spPr>
          <a:xfrm>
            <a:off x="1417523" y="5023754"/>
            <a:ext cx="337725" cy="337725"/>
          </a:xfrm>
          <a:prstGeom prst="ellipse">
            <a:avLst/>
          </a:prstGeom>
          <a:solidFill>
            <a:srgbClr val="FFFF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Oval 33">
            <a:extLst>
              <a:ext uri="{FF2B5EF4-FFF2-40B4-BE49-F238E27FC236}">
                <a16:creationId xmlns:a16="http://schemas.microsoft.com/office/drawing/2014/main" id="{2CA436EE-1794-D8AB-F32F-B6CA19DD5CB6}"/>
              </a:ext>
            </a:extLst>
          </p:cNvPr>
          <p:cNvSpPr/>
          <p:nvPr/>
        </p:nvSpPr>
        <p:spPr>
          <a:xfrm>
            <a:off x="1771722" y="5023754"/>
            <a:ext cx="337725" cy="337725"/>
          </a:xfrm>
          <a:prstGeom prst="ellipse">
            <a:avLst/>
          </a:prstGeom>
          <a:solidFill>
            <a:srgbClr val="FFFF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Oval 34">
            <a:extLst>
              <a:ext uri="{FF2B5EF4-FFF2-40B4-BE49-F238E27FC236}">
                <a16:creationId xmlns:a16="http://schemas.microsoft.com/office/drawing/2014/main" id="{34DD78C3-3E8A-DABE-AE56-91B8A95FB4DE}"/>
              </a:ext>
            </a:extLst>
          </p:cNvPr>
          <p:cNvSpPr/>
          <p:nvPr/>
        </p:nvSpPr>
        <p:spPr>
          <a:xfrm>
            <a:off x="2125921" y="5023754"/>
            <a:ext cx="337725" cy="337725"/>
          </a:xfrm>
          <a:prstGeom prst="ellipse">
            <a:avLst/>
          </a:prstGeom>
          <a:solidFill>
            <a:srgbClr val="FFFF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Oval 35">
            <a:extLst>
              <a:ext uri="{FF2B5EF4-FFF2-40B4-BE49-F238E27FC236}">
                <a16:creationId xmlns:a16="http://schemas.microsoft.com/office/drawing/2014/main" id="{1EECE962-8B1E-C10F-A085-ADB2AB796E17}"/>
              </a:ext>
            </a:extLst>
          </p:cNvPr>
          <p:cNvSpPr/>
          <p:nvPr/>
        </p:nvSpPr>
        <p:spPr>
          <a:xfrm>
            <a:off x="2480119" y="5023754"/>
            <a:ext cx="337725" cy="337725"/>
          </a:xfrm>
          <a:prstGeom prst="ellipse">
            <a:avLst/>
          </a:prstGeom>
          <a:solidFill>
            <a:srgbClr val="FFFF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Oval 37">
            <a:extLst>
              <a:ext uri="{FF2B5EF4-FFF2-40B4-BE49-F238E27FC236}">
                <a16:creationId xmlns:a16="http://schemas.microsoft.com/office/drawing/2014/main" id="{37201A9D-4D87-6ABF-981E-FDFF9612B476}"/>
              </a:ext>
            </a:extLst>
          </p:cNvPr>
          <p:cNvSpPr/>
          <p:nvPr/>
        </p:nvSpPr>
        <p:spPr>
          <a:xfrm>
            <a:off x="724552" y="5403847"/>
            <a:ext cx="337725" cy="337725"/>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Oval 38">
            <a:extLst>
              <a:ext uri="{FF2B5EF4-FFF2-40B4-BE49-F238E27FC236}">
                <a16:creationId xmlns:a16="http://schemas.microsoft.com/office/drawing/2014/main" id="{0077B3A7-BD11-0639-BCAB-D85B7A5D3FEF}"/>
              </a:ext>
            </a:extLst>
          </p:cNvPr>
          <p:cNvSpPr/>
          <p:nvPr/>
        </p:nvSpPr>
        <p:spPr>
          <a:xfrm>
            <a:off x="1078751" y="5403847"/>
            <a:ext cx="337725" cy="337725"/>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Oval 39">
            <a:extLst>
              <a:ext uri="{FF2B5EF4-FFF2-40B4-BE49-F238E27FC236}">
                <a16:creationId xmlns:a16="http://schemas.microsoft.com/office/drawing/2014/main" id="{47325F38-A549-B3A7-AA84-8F74752D5659}"/>
              </a:ext>
            </a:extLst>
          </p:cNvPr>
          <p:cNvSpPr/>
          <p:nvPr/>
        </p:nvSpPr>
        <p:spPr>
          <a:xfrm>
            <a:off x="1432949" y="5403847"/>
            <a:ext cx="337725" cy="337725"/>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Oval 40">
            <a:extLst>
              <a:ext uri="{FF2B5EF4-FFF2-40B4-BE49-F238E27FC236}">
                <a16:creationId xmlns:a16="http://schemas.microsoft.com/office/drawing/2014/main" id="{80117125-054A-A634-313B-993A78F23F5E}"/>
              </a:ext>
            </a:extLst>
          </p:cNvPr>
          <p:cNvSpPr/>
          <p:nvPr/>
        </p:nvSpPr>
        <p:spPr>
          <a:xfrm>
            <a:off x="1787148" y="5403847"/>
            <a:ext cx="337725" cy="337725"/>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Oval 41">
            <a:extLst>
              <a:ext uri="{FF2B5EF4-FFF2-40B4-BE49-F238E27FC236}">
                <a16:creationId xmlns:a16="http://schemas.microsoft.com/office/drawing/2014/main" id="{5367F2AE-4412-235B-5C2B-CD80062994FA}"/>
              </a:ext>
            </a:extLst>
          </p:cNvPr>
          <p:cNvSpPr/>
          <p:nvPr/>
        </p:nvSpPr>
        <p:spPr>
          <a:xfrm>
            <a:off x="2141347" y="5403847"/>
            <a:ext cx="337725" cy="337725"/>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Oval 42">
            <a:extLst>
              <a:ext uri="{FF2B5EF4-FFF2-40B4-BE49-F238E27FC236}">
                <a16:creationId xmlns:a16="http://schemas.microsoft.com/office/drawing/2014/main" id="{23AFFDDB-4B0B-CB65-7369-C1D63DA359B3}"/>
              </a:ext>
            </a:extLst>
          </p:cNvPr>
          <p:cNvSpPr/>
          <p:nvPr/>
        </p:nvSpPr>
        <p:spPr>
          <a:xfrm>
            <a:off x="2495545" y="5403847"/>
            <a:ext cx="337725" cy="337725"/>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 name="Oval 43">
            <a:extLst>
              <a:ext uri="{FF2B5EF4-FFF2-40B4-BE49-F238E27FC236}">
                <a16:creationId xmlns:a16="http://schemas.microsoft.com/office/drawing/2014/main" id="{8F25CB65-2CE0-1FDC-9F7B-B2438FE86421}"/>
              </a:ext>
            </a:extLst>
          </p:cNvPr>
          <p:cNvSpPr/>
          <p:nvPr/>
        </p:nvSpPr>
        <p:spPr>
          <a:xfrm>
            <a:off x="724552" y="5802535"/>
            <a:ext cx="337725" cy="337725"/>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Oval 44">
            <a:extLst>
              <a:ext uri="{FF2B5EF4-FFF2-40B4-BE49-F238E27FC236}">
                <a16:creationId xmlns:a16="http://schemas.microsoft.com/office/drawing/2014/main" id="{FE8E7E88-E4A7-21DF-8DED-74ACEB18FB98}"/>
              </a:ext>
            </a:extLst>
          </p:cNvPr>
          <p:cNvSpPr/>
          <p:nvPr/>
        </p:nvSpPr>
        <p:spPr>
          <a:xfrm>
            <a:off x="1078751" y="5802535"/>
            <a:ext cx="337725" cy="337725"/>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 name="Oval 45">
            <a:extLst>
              <a:ext uri="{FF2B5EF4-FFF2-40B4-BE49-F238E27FC236}">
                <a16:creationId xmlns:a16="http://schemas.microsoft.com/office/drawing/2014/main" id="{C1C57D9A-7B0E-F71A-DA17-6E3F833A9885}"/>
              </a:ext>
            </a:extLst>
          </p:cNvPr>
          <p:cNvSpPr/>
          <p:nvPr/>
        </p:nvSpPr>
        <p:spPr>
          <a:xfrm>
            <a:off x="1432949" y="5802535"/>
            <a:ext cx="337725" cy="337725"/>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Oval 46">
            <a:extLst>
              <a:ext uri="{FF2B5EF4-FFF2-40B4-BE49-F238E27FC236}">
                <a16:creationId xmlns:a16="http://schemas.microsoft.com/office/drawing/2014/main" id="{AFE4BF7B-0761-E7BB-DA13-B80E61CEBBAD}"/>
              </a:ext>
            </a:extLst>
          </p:cNvPr>
          <p:cNvSpPr/>
          <p:nvPr/>
        </p:nvSpPr>
        <p:spPr>
          <a:xfrm>
            <a:off x="1787148" y="5802535"/>
            <a:ext cx="337725" cy="337725"/>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 name="Oval 47">
            <a:extLst>
              <a:ext uri="{FF2B5EF4-FFF2-40B4-BE49-F238E27FC236}">
                <a16:creationId xmlns:a16="http://schemas.microsoft.com/office/drawing/2014/main" id="{F4A56E0A-0D15-8CC2-7E06-83E9C8160D9F}"/>
              </a:ext>
            </a:extLst>
          </p:cNvPr>
          <p:cNvSpPr/>
          <p:nvPr/>
        </p:nvSpPr>
        <p:spPr>
          <a:xfrm>
            <a:off x="2141347" y="5802535"/>
            <a:ext cx="337725" cy="337725"/>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Oval 48">
            <a:extLst>
              <a:ext uri="{FF2B5EF4-FFF2-40B4-BE49-F238E27FC236}">
                <a16:creationId xmlns:a16="http://schemas.microsoft.com/office/drawing/2014/main" id="{C690F390-D29C-38CF-151E-7199674F1582}"/>
              </a:ext>
            </a:extLst>
          </p:cNvPr>
          <p:cNvSpPr/>
          <p:nvPr/>
        </p:nvSpPr>
        <p:spPr>
          <a:xfrm>
            <a:off x="2495545" y="5802535"/>
            <a:ext cx="337725" cy="337725"/>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0" name="Oval 49">
            <a:extLst>
              <a:ext uri="{FF2B5EF4-FFF2-40B4-BE49-F238E27FC236}">
                <a16:creationId xmlns:a16="http://schemas.microsoft.com/office/drawing/2014/main" id="{5837410E-44B2-0F2B-3C6B-95B224AAA932}"/>
              </a:ext>
            </a:extLst>
          </p:cNvPr>
          <p:cNvSpPr/>
          <p:nvPr/>
        </p:nvSpPr>
        <p:spPr>
          <a:xfrm>
            <a:off x="2841854" y="3421905"/>
            <a:ext cx="337725" cy="337725"/>
          </a:xfrm>
          <a:prstGeom prst="ellipse">
            <a:avLst/>
          </a:prstGeom>
          <a:solidFill>
            <a:srgbClr val="FFFF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Oval 50">
            <a:extLst>
              <a:ext uri="{FF2B5EF4-FFF2-40B4-BE49-F238E27FC236}">
                <a16:creationId xmlns:a16="http://schemas.microsoft.com/office/drawing/2014/main" id="{C7B1FB5B-FF14-E807-0B9D-7D11573199D9}"/>
              </a:ext>
            </a:extLst>
          </p:cNvPr>
          <p:cNvSpPr/>
          <p:nvPr/>
        </p:nvSpPr>
        <p:spPr>
          <a:xfrm>
            <a:off x="3196052" y="3421905"/>
            <a:ext cx="337725" cy="337725"/>
          </a:xfrm>
          <a:prstGeom prst="ellipse">
            <a:avLst/>
          </a:prstGeom>
          <a:solidFill>
            <a:srgbClr val="FFFF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Oval 51">
            <a:extLst>
              <a:ext uri="{FF2B5EF4-FFF2-40B4-BE49-F238E27FC236}">
                <a16:creationId xmlns:a16="http://schemas.microsoft.com/office/drawing/2014/main" id="{08FBC9EA-D5ED-162B-95BA-20C936EAA570}"/>
              </a:ext>
            </a:extLst>
          </p:cNvPr>
          <p:cNvSpPr/>
          <p:nvPr/>
        </p:nvSpPr>
        <p:spPr>
          <a:xfrm>
            <a:off x="2841854" y="3820594"/>
            <a:ext cx="337725" cy="337725"/>
          </a:xfrm>
          <a:prstGeom prst="ellipse">
            <a:avLst/>
          </a:prstGeom>
          <a:solidFill>
            <a:srgbClr val="FFFF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Oval 52">
            <a:extLst>
              <a:ext uri="{FF2B5EF4-FFF2-40B4-BE49-F238E27FC236}">
                <a16:creationId xmlns:a16="http://schemas.microsoft.com/office/drawing/2014/main" id="{4254CF1E-2310-297B-37A2-F96E90299E91}"/>
              </a:ext>
            </a:extLst>
          </p:cNvPr>
          <p:cNvSpPr/>
          <p:nvPr/>
        </p:nvSpPr>
        <p:spPr>
          <a:xfrm>
            <a:off x="3196052" y="3820594"/>
            <a:ext cx="337725" cy="337725"/>
          </a:xfrm>
          <a:prstGeom prst="ellipse">
            <a:avLst/>
          </a:prstGeom>
          <a:solidFill>
            <a:srgbClr val="FFFF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Oval 53">
            <a:extLst>
              <a:ext uri="{FF2B5EF4-FFF2-40B4-BE49-F238E27FC236}">
                <a16:creationId xmlns:a16="http://schemas.microsoft.com/office/drawing/2014/main" id="{4DCC887B-9ACF-1836-40AD-CA9E8665884C}"/>
              </a:ext>
            </a:extLst>
          </p:cNvPr>
          <p:cNvSpPr/>
          <p:nvPr/>
        </p:nvSpPr>
        <p:spPr>
          <a:xfrm>
            <a:off x="2841854" y="4219282"/>
            <a:ext cx="337725" cy="337725"/>
          </a:xfrm>
          <a:prstGeom prst="ellipse">
            <a:avLst/>
          </a:prstGeom>
          <a:solidFill>
            <a:srgbClr val="FFFF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Oval 54">
            <a:extLst>
              <a:ext uri="{FF2B5EF4-FFF2-40B4-BE49-F238E27FC236}">
                <a16:creationId xmlns:a16="http://schemas.microsoft.com/office/drawing/2014/main" id="{31AD81B9-BDCF-75C7-3E15-EBE7D020DFCA}"/>
              </a:ext>
            </a:extLst>
          </p:cNvPr>
          <p:cNvSpPr/>
          <p:nvPr/>
        </p:nvSpPr>
        <p:spPr>
          <a:xfrm>
            <a:off x="3196052" y="4219282"/>
            <a:ext cx="337725" cy="337725"/>
          </a:xfrm>
          <a:prstGeom prst="ellipse">
            <a:avLst/>
          </a:prstGeom>
          <a:solidFill>
            <a:srgbClr val="FFFF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Oval 55">
            <a:extLst>
              <a:ext uri="{FF2B5EF4-FFF2-40B4-BE49-F238E27FC236}">
                <a16:creationId xmlns:a16="http://schemas.microsoft.com/office/drawing/2014/main" id="{571B2A7E-271E-ADFC-8DCB-B43C8F2A9BE9}"/>
              </a:ext>
            </a:extLst>
          </p:cNvPr>
          <p:cNvSpPr/>
          <p:nvPr/>
        </p:nvSpPr>
        <p:spPr>
          <a:xfrm>
            <a:off x="2841854" y="4617971"/>
            <a:ext cx="337725" cy="337725"/>
          </a:xfrm>
          <a:prstGeom prst="ellipse">
            <a:avLst/>
          </a:prstGeom>
          <a:solidFill>
            <a:srgbClr val="FFFF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Oval 56">
            <a:extLst>
              <a:ext uri="{FF2B5EF4-FFF2-40B4-BE49-F238E27FC236}">
                <a16:creationId xmlns:a16="http://schemas.microsoft.com/office/drawing/2014/main" id="{E29DD029-3537-F295-17BB-656A2ADB5E7E}"/>
              </a:ext>
            </a:extLst>
          </p:cNvPr>
          <p:cNvSpPr/>
          <p:nvPr/>
        </p:nvSpPr>
        <p:spPr>
          <a:xfrm>
            <a:off x="3196052" y="4617971"/>
            <a:ext cx="337725" cy="337725"/>
          </a:xfrm>
          <a:prstGeom prst="ellipse">
            <a:avLst/>
          </a:prstGeom>
          <a:solidFill>
            <a:srgbClr val="FFFF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Oval 57">
            <a:extLst>
              <a:ext uri="{FF2B5EF4-FFF2-40B4-BE49-F238E27FC236}">
                <a16:creationId xmlns:a16="http://schemas.microsoft.com/office/drawing/2014/main" id="{9C97264E-0F6B-44D8-E7BD-0DFF30A07836}"/>
              </a:ext>
            </a:extLst>
          </p:cNvPr>
          <p:cNvSpPr/>
          <p:nvPr/>
        </p:nvSpPr>
        <p:spPr>
          <a:xfrm>
            <a:off x="2841854" y="5016659"/>
            <a:ext cx="337725" cy="337725"/>
          </a:xfrm>
          <a:prstGeom prst="ellipse">
            <a:avLst/>
          </a:prstGeom>
          <a:solidFill>
            <a:srgbClr val="FFFF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Oval 58">
            <a:extLst>
              <a:ext uri="{FF2B5EF4-FFF2-40B4-BE49-F238E27FC236}">
                <a16:creationId xmlns:a16="http://schemas.microsoft.com/office/drawing/2014/main" id="{FBC280C4-979C-B7C2-D5A4-440EFC555834}"/>
              </a:ext>
            </a:extLst>
          </p:cNvPr>
          <p:cNvSpPr/>
          <p:nvPr/>
        </p:nvSpPr>
        <p:spPr>
          <a:xfrm>
            <a:off x="3196052" y="5016659"/>
            <a:ext cx="337725" cy="337725"/>
          </a:xfrm>
          <a:prstGeom prst="ellipse">
            <a:avLst/>
          </a:prstGeom>
          <a:solidFill>
            <a:srgbClr val="FFFF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Oval 59">
            <a:extLst>
              <a:ext uri="{FF2B5EF4-FFF2-40B4-BE49-F238E27FC236}">
                <a16:creationId xmlns:a16="http://schemas.microsoft.com/office/drawing/2014/main" id="{479C444A-7239-F91F-9EC5-9C1B4F3CFD44}"/>
              </a:ext>
            </a:extLst>
          </p:cNvPr>
          <p:cNvSpPr/>
          <p:nvPr/>
        </p:nvSpPr>
        <p:spPr>
          <a:xfrm>
            <a:off x="2857280" y="5396752"/>
            <a:ext cx="337725" cy="337725"/>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Oval 60">
            <a:extLst>
              <a:ext uri="{FF2B5EF4-FFF2-40B4-BE49-F238E27FC236}">
                <a16:creationId xmlns:a16="http://schemas.microsoft.com/office/drawing/2014/main" id="{F54F4B48-E6E5-16CA-8E71-0BEFFD6C1C39}"/>
              </a:ext>
            </a:extLst>
          </p:cNvPr>
          <p:cNvSpPr/>
          <p:nvPr/>
        </p:nvSpPr>
        <p:spPr>
          <a:xfrm>
            <a:off x="3211478" y="5396752"/>
            <a:ext cx="337725" cy="337725"/>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Oval 61">
            <a:extLst>
              <a:ext uri="{FF2B5EF4-FFF2-40B4-BE49-F238E27FC236}">
                <a16:creationId xmlns:a16="http://schemas.microsoft.com/office/drawing/2014/main" id="{9E227310-D156-D359-4435-A76BA1A9134E}"/>
              </a:ext>
            </a:extLst>
          </p:cNvPr>
          <p:cNvSpPr/>
          <p:nvPr/>
        </p:nvSpPr>
        <p:spPr>
          <a:xfrm>
            <a:off x="2857280" y="5795440"/>
            <a:ext cx="337725" cy="337725"/>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Oval 62">
            <a:extLst>
              <a:ext uri="{FF2B5EF4-FFF2-40B4-BE49-F238E27FC236}">
                <a16:creationId xmlns:a16="http://schemas.microsoft.com/office/drawing/2014/main" id="{D0832F91-D17C-980C-4841-E616335EB173}"/>
              </a:ext>
            </a:extLst>
          </p:cNvPr>
          <p:cNvSpPr/>
          <p:nvPr/>
        </p:nvSpPr>
        <p:spPr>
          <a:xfrm>
            <a:off x="3211478" y="5795440"/>
            <a:ext cx="337725" cy="337725"/>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Rectangle 3">
            <a:extLst>
              <a:ext uri="{FF2B5EF4-FFF2-40B4-BE49-F238E27FC236}">
                <a16:creationId xmlns:a16="http://schemas.microsoft.com/office/drawing/2014/main" id="{84E25C7F-B8E1-D8AA-A84F-D4542E579137}"/>
              </a:ext>
            </a:extLst>
          </p:cNvPr>
          <p:cNvSpPr>
            <a:spLocks noChangeArrowheads="1"/>
          </p:cNvSpPr>
          <p:nvPr/>
        </p:nvSpPr>
        <p:spPr bwMode="auto">
          <a:xfrm>
            <a:off x="1528579" y="6369080"/>
            <a:ext cx="3861955"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lang="en-US" altLang="en-US" sz="2400" dirty="0"/>
              <a:t>(5 × 8) + (2 × 8) = 40 + 16 = 56</a:t>
            </a:r>
          </a:p>
        </p:txBody>
      </p:sp>
      <p:sp>
        <p:nvSpPr>
          <p:cNvPr id="65" name="Oval 64">
            <a:extLst>
              <a:ext uri="{FF2B5EF4-FFF2-40B4-BE49-F238E27FC236}">
                <a16:creationId xmlns:a16="http://schemas.microsoft.com/office/drawing/2014/main" id="{B56C2A12-1BC3-FDAC-81CA-124B3B7AE3D9}"/>
              </a:ext>
            </a:extLst>
          </p:cNvPr>
          <p:cNvSpPr/>
          <p:nvPr/>
        </p:nvSpPr>
        <p:spPr>
          <a:xfrm>
            <a:off x="7485846" y="2382520"/>
            <a:ext cx="337725" cy="337725"/>
          </a:xfrm>
          <a:prstGeom prst="ellipse">
            <a:avLst/>
          </a:prstGeom>
          <a:solidFill>
            <a:srgbClr val="92D05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Oval 65">
            <a:extLst>
              <a:ext uri="{FF2B5EF4-FFF2-40B4-BE49-F238E27FC236}">
                <a16:creationId xmlns:a16="http://schemas.microsoft.com/office/drawing/2014/main" id="{61E358FE-065F-672B-290B-ED0166A0B637}"/>
              </a:ext>
            </a:extLst>
          </p:cNvPr>
          <p:cNvSpPr/>
          <p:nvPr/>
        </p:nvSpPr>
        <p:spPr>
          <a:xfrm>
            <a:off x="7840045" y="2382520"/>
            <a:ext cx="337725" cy="337725"/>
          </a:xfrm>
          <a:prstGeom prst="ellipse">
            <a:avLst/>
          </a:prstGeom>
          <a:solidFill>
            <a:srgbClr val="92D05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Oval 66">
            <a:extLst>
              <a:ext uri="{FF2B5EF4-FFF2-40B4-BE49-F238E27FC236}">
                <a16:creationId xmlns:a16="http://schemas.microsoft.com/office/drawing/2014/main" id="{0A1FF6DE-06F8-E786-F0CE-94517A932A2E}"/>
              </a:ext>
            </a:extLst>
          </p:cNvPr>
          <p:cNvSpPr/>
          <p:nvPr/>
        </p:nvSpPr>
        <p:spPr>
          <a:xfrm>
            <a:off x="8194243" y="2382520"/>
            <a:ext cx="337725" cy="337725"/>
          </a:xfrm>
          <a:prstGeom prst="ellipse">
            <a:avLst/>
          </a:prstGeom>
          <a:solidFill>
            <a:srgbClr val="92D05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Oval 67">
            <a:extLst>
              <a:ext uri="{FF2B5EF4-FFF2-40B4-BE49-F238E27FC236}">
                <a16:creationId xmlns:a16="http://schemas.microsoft.com/office/drawing/2014/main" id="{105E6067-CA32-A2C1-AC85-67F504110E85}"/>
              </a:ext>
            </a:extLst>
          </p:cNvPr>
          <p:cNvSpPr/>
          <p:nvPr/>
        </p:nvSpPr>
        <p:spPr>
          <a:xfrm>
            <a:off x="8548442" y="2382520"/>
            <a:ext cx="337725" cy="337725"/>
          </a:xfrm>
          <a:prstGeom prst="ellipse">
            <a:avLst/>
          </a:prstGeom>
          <a:solidFill>
            <a:srgbClr val="92D05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Oval 68">
            <a:extLst>
              <a:ext uri="{FF2B5EF4-FFF2-40B4-BE49-F238E27FC236}">
                <a16:creationId xmlns:a16="http://schemas.microsoft.com/office/drawing/2014/main" id="{B2ECED16-651A-11F5-F1B4-1F9132CBD4A6}"/>
              </a:ext>
            </a:extLst>
          </p:cNvPr>
          <p:cNvSpPr/>
          <p:nvPr/>
        </p:nvSpPr>
        <p:spPr>
          <a:xfrm>
            <a:off x="8902641" y="2382520"/>
            <a:ext cx="337725" cy="337725"/>
          </a:xfrm>
          <a:prstGeom prst="ellipse">
            <a:avLst/>
          </a:prstGeom>
          <a:solidFill>
            <a:srgbClr val="92D05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Oval 69">
            <a:extLst>
              <a:ext uri="{FF2B5EF4-FFF2-40B4-BE49-F238E27FC236}">
                <a16:creationId xmlns:a16="http://schemas.microsoft.com/office/drawing/2014/main" id="{1CDAF6CC-07D4-8B53-4EFC-09BBBC46442F}"/>
              </a:ext>
            </a:extLst>
          </p:cNvPr>
          <p:cNvSpPr/>
          <p:nvPr/>
        </p:nvSpPr>
        <p:spPr>
          <a:xfrm>
            <a:off x="9256839" y="2382520"/>
            <a:ext cx="337725" cy="337725"/>
          </a:xfrm>
          <a:prstGeom prst="ellipse">
            <a:avLst/>
          </a:prstGeom>
          <a:solidFill>
            <a:srgbClr val="7030A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Oval 70">
            <a:extLst>
              <a:ext uri="{FF2B5EF4-FFF2-40B4-BE49-F238E27FC236}">
                <a16:creationId xmlns:a16="http://schemas.microsoft.com/office/drawing/2014/main" id="{7E1152C0-7E92-0ACE-F791-3CF534A65C03}"/>
              </a:ext>
            </a:extLst>
          </p:cNvPr>
          <p:cNvSpPr/>
          <p:nvPr/>
        </p:nvSpPr>
        <p:spPr>
          <a:xfrm>
            <a:off x="7485846" y="2781209"/>
            <a:ext cx="337725" cy="337725"/>
          </a:xfrm>
          <a:prstGeom prst="ellipse">
            <a:avLst/>
          </a:prstGeom>
          <a:solidFill>
            <a:srgbClr val="92D05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2" name="Oval 71">
            <a:extLst>
              <a:ext uri="{FF2B5EF4-FFF2-40B4-BE49-F238E27FC236}">
                <a16:creationId xmlns:a16="http://schemas.microsoft.com/office/drawing/2014/main" id="{A1E7CD0F-4D5A-0D10-8CC5-700B9FF98C76}"/>
              </a:ext>
            </a:extLst>
          </p:cNvPr>
          <p:cNvSpPr/>
          <p:nvPr/>
        </p:nvSpPr>
        <p:spPr>
          <a:xfrm>
            <a:off x="7840045" y="2781209"/>
            <a:ext cx="337725" cy="337725"/>
          </a:xfrm>
          <a:prstGeom prst="ellipse">
            <a:avLst/>
          </a:prstGeom>
          <a:solidFill>
            <a:srgbClr val="92D05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3" name="Oval 72">
            <a:extLst>
              <a:ext uri="{FF2B5EF4-FFF2-40B4-BE49-F238E27FC236}">
                <a16:creationId xmlns:a16="http://schemas.microsoft.com/office/drawing/2014/main" id="{2D79789D-30EF-6388-97A6-9D67D5417D2F}"/>
              </a:ext>
            </a:extLst>
          </p:cNvPr>
          <p:cNvSpPr/>
          <p:nvPr/>
        </p:nvSpPr>
        <p:spPr>
          <a:xfrm>
            <a:off x="8194243" y="2781209"/>
            <a:ext cx="337725" cy="337725"/>
          </a:xfrm>
          <a:prstGeom prst="ellipse">
            <a:avLst/>
          </a:prstGeom>
          <a:solidFill>
            <a:srgbClr val="92D05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4" name="Oval 73">
            <a:extLst>
              <a:ext uri="{FF2B5EF4-FFF2-40B4-BE49-F238E27FC236}">
                <a16:creationId xmlns:a16="http://schemas.microsoft.com/office/drawing/2014/main" id="{EFA15D6D-3176-D6DA-E8ED-DF07AB55B87B}"/>
              </a:ext>
            </a:extLst>
          </p:cNvPr>
          <p:cNvSpPr/>
          <p:nvPr/>
        </p:nvSpPr>
        <p:spPr>
          <a:xfrm>
            <a:off x="8548442" y="2781209"/>
            <a:ext cx="337725" cy="337725"/>
          </a:xfrm>
          <a:prstGeom prst="ellipse">
            <a:avLst/>
          </a:prstGeom>
          <a:solidFill>
            <a:srgbClr val="92D05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5" name="Oval 74">
            <a:extLst>
              <a:ext uri="{FF2B5EF4-FFF2-40B4-BE49-F238E27FC236}">
                <a16:creationId xmlns:a16="http://schemas.microsoft.com/office/drawing/2014/main" id="{2FE6BE53-6335-3212-4AF0-24628B195002}"/>
              </a:ext>
            </a:extLst>
          </p:cNvPr>
          <p:cNvSpPr/>
          <p:nvPr/>
        </p:nvSpPr>
        <p:spPr>
          <a:xfrm>
            <a:off x="8902641" y="2781209"/>
            <a:ext cx="337725" cy="337725"/>
          </a:xfrm>
          <a:prstGeom prst="ellipse">
            <a:avLst/>
          </a:prstGeom>
          <a:solidFill>
            <a:srgbClr val="92D05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Oval 75">
            <a:extLst>
              <a:ext uri="{FF2B5EF4-FFF2-40B4-BE49-F238E27FC236}">
                <a16:creationId xmlns:a16="http://schemas.microsoft.com/office/drawing/2014/main" id="{3C248A55-CD8B-6C8D-038E-E1FB0CF741DA}"/>
              </a:ext>
            </a:extLst>
          </p:cNvPr>
          <p:cNvSpPr/>
          <p:nvPr/>
        </p:nvSpPr>
        <p:spPr>
          <a:xfrm>
            <a:off x="9256839" y="2781209"/>
            <a:ext cx="337725" cy="337725"/>
          </a:xfrm>
          <a:prstGeom prst="ellipse">
            <a:avLst/>
          </a:prstGeom>
          <a:solidFill>
            <a:srgbClr val="7030A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Oval 76">
            <a:extLst>
              <a:ext uri="{FF2B5EF4-FFF2-40B4-BE49-F238E27FC236}">
                <a16:creationId xmlns:a16="http://schemas.microsoft.com/office/drawing/2014/main" id="{937E82A5-54C0-F8D3-5804-C169601472E6}"/>
              </a:ext>
            </a:extLst>
          </p:cNvPr>
          <p:cNvSpPr/>
          <p:nvPr/>
        </p:nvSpPr>
        <p:spPr>
          <a:xfrm>
            <a:off x="7485846" y="3179897"/>
            <a:ext cx="337725" cy="337725"/>
          </a:xfrm>
          <a:prstGeom prst="ellipse">
            <a:avLst/>
          </a:prstGeom>
          <a:solidFill>
            <a:srgbClr val="92D05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8" name="Oval 77">
            <a:extLst>
              <a:ext uri="{FF2B5EF4-FFF2-40B4-BE49-F238E27FC236}">
                <a16:creationId xmlns:a16="http://schemas.microsoft.com/office/drawing/2014/main" id="{EEE9E9B4-47AC-8F2A-5579-1C6EEEAB6A28}"/>
              </a:ext>
            </a:extLst>
          </p:cNvPr>
          <p:cNvSpPr/>
          <p:nvPr/>
        </p:nvSpPr>
        <p:spPr>
          <a:xfrm>
            <a:off x="7840045" y="3179897"/>
            <a:ext cx="337725" cy="337725"/>
          </a:xfrm>
          <a:prstGeom prst="ellipse">
            <a:avLst/>
          </a:prstGeom>
          <a:solidFill>
            <a:srgbClr val="92D05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Oval 78">
            <a:extLst>
              <a:ext uri="{FF2B5EF4-FFF2-40B4-BE49-F238E27FC236}">
                <a16:creationId xmlns:a16="http://schemas.microsoft.com/office/drawing/2014/main" id="{A4A5EBA4-CE16-A91F-8C67-DD5A3C1D7056}"/>
              </a:ext>
            </a:extLst>
          </p:cNvPr>
          <p:cNvSpPr/>
          <p:nvPr/>
        </p:nvSpPr>
        <p:spPr>
          <a:xfrm>
            <a:off x="8194243" y="3179897"/>
            <a:ext cx="337725" cy="337725"/>
          </a:xfrm>
          <a:prstGeom prst="ellipse">
            <a:avLst/>
          </a:prstGeom>
          <a:solidFill>
            <a:srgbClr val="92D05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Oval 79">
            <a:extLst>
              <a:ext uri="{FF2B5EF4-FFF2-40B4-BE49-F238E27FC236}">
                <a16:creationId xmlns:a16="http://schemas.microsoft.com/office/drawing/2014/main" id="{FF677E35-8997-506C-6156-492388067B0D}"/>
              </a:ext>
            </a:extLst>
          </p:cNvPr>
          <p:cNvSpPr/>
          <p:nvPr/>
        </p:nvSpPr>
        <p:spPr>
          <a:xfrm>
            <a:off x="8548442" y="3179897"/>
            <a:ext cx="337725" cy="337725"/>
          </a:xfrm>
          <a:prstGeom prst="ellipse">
            <a:avLst/>
          </a:prstGeom>
          <a:solidFill>
            <a:srgbClr val="92D05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1" name="Oval 80">
            <a:extLst>
              <a:ext uri="{FF2B5EF4-FFF2-40B4-BE49-F238E27FC236}">
                <a16:creationId xmlns:a16="http://schemas.microsoft.com/office/drawing/2014/main" id="{2CFA7C66-958F-39F6-EE6C-CDA0F82E6511}"/>
              </a:ext>
            </a:extLst>
          </p:cNvPr>
          <p:cNvSpPr/>
          <p:nvPr/>
        </p:nvSpPr>
        <p:spPr>
          <a:xfrm>
            <a:off x="8902641" y="3179897"/>
            <a:ext cx="337725" cy="337725"/>
          </a:xfrm>
          <a:prstGeom prst="ellipse">
            <a:avLst/>
          </a:prstGeom>
          <a:solidFill>
            <a:srgbClr val="92D05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Oval 81">
            <a:extLst>
              <a:ext uri="{FF2B5EF4-FFF2-40B4-BE49-F238E27FC236}">
                <a16:creationId xmlns:a16="http://schemas.microsoft.com/office/drawing/2014/main" id="{9DC80F4A-4EC7-32CB-132C-8F05582287B6}"/>
              </a:ext>
            </a:extLst>
          </p:cNvPr>
          <p:cNvSpPr/>
          <p:nvPr/>
        </p:nvSpPr>
        <p:spPr>
          <a:xfrm>
            <a:off x="9256839" y="3179897"/>
            <a:ext cx="337725" cy="337725"/>
          </a:xfrm>
          <a:prstGeom prst="ellipse">
            <a:avLst/>
          </a:prstGeom>
          <a:solidFill>
            <a:srgbClr val="7030A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Oval 82">
            <a:extLst>
              <a:ext uri="{FF2B5EF4-FFF2-40B4-BE49-F238E27FC236}">
                <a16:creationId xmlns:a16="http://schemas.microsoft.com/office/drawing/2014/main" id="{104B9864-CDEA-F26D-3CA5-1BBF831775F5}"/>
              </a:ext>
            </a:extLst>
          </p:cNvPr>
          <p:cNvSpPr/>
          <p:nvPr/>
        </p:nvSpPr>
        <p:spPr>
          <a:xfrm>
            <a:off x="7485846" y="3578586"/>
            <a:ext cx="337725" cy="337725"/>
          </a:xfrm>
          <a:prstGeom prst="ellipse">
            <a:avLst/>
          </a:prstGeom>
          <a:solidFill>
            <a:srgbClr val="92D05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4" name="Oval 83">
            <a:extLst>
              <a:ext uri="{FF2B5EF4-FFF2-40B4-BE49-F238E27FC236}">
                <a16:creationId xmlns:a16="http://schemas.microsoft.com/office/drawing/2014/main" id="{DBEA8717-6455-3DBB-0B5C-3DD4F844BA25}"/>
              </a:ext>
            </a:extLst>
          </p:cNvPr>
          <p:cNvSpPr/>
          <p:nvPr/>
        </p:nvSpPr>
        <p:spPr>
          <a:xfrm>
            <a:off x="7840045" y="3578586"/>
            <a:ext cx="337725" cy="337725"/>
          </a:xfrm>
          <a:prstGeom prst="ellipse">
            <a:avLst/>
          </a:prstGeom>
          <a:solidFill>
            <a:srgbClr val="92D05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Oval 84">
            <a:extLst>
              <a:ext uri="{FF2B5EF4-FFF2-40B4-BE49-F238E27FC236}">
                <a16:creationId xmlns:a16="http://schemas.microsoft.com/office/drawing/2014/main" id="{6D6CE35D-4CC6-6D17-28EE-01A186D8D8AD}"/>
              </a:ext>
            </a:extLst>
          </p:cNvPr>
          <p:cNvSpPr/>
          <p:nvPr/>
        </p:nvSpPr>
        <p:spPr>
          <a:xfrm>
            <a:off x="8194243" y="3578586"/>
            <a:ext cx="337725" cy="337725"/>
          </a:xfrm>
          <a:prstGeom prst="ellipse">
            <a:avLst/>
          </a:prstGeom>
          <a:solidFill>
            <a:srgbClr val="92D05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Oval 85">
            <a:extLst>
              <a:ext uri="{FF2B5EF4-FFF2-40B4-BE49-F238E27FC236}">
                <a16:creationId xmlns:a16="http://schemas.microsoft.com/office/drawing/2014/main" id="{AD0E5A0E-6982-810C-84FA-63445206482F}"/>
              </a:ext>
            </a:extLst>
          </p:cNvPr>
          <p:cNvSpPr/>
          <p:nvPr/>
        </p:nvSpPr>
        <p:spPr>
          <a:xfrm>
            <a:off x="8548442" y="3578586"/>
            <a:ext cx="337725" cy="337725"/>
          </a:xfrm>
          <a:prstGeom prst="ellipse">
            <a:avLst/>
          </a:prstGeom>
          <a:solidFill>
            <a:srgbClr val="92D05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7" name="Oval 86">
            <a:extLst>
              <a:ext uri="{FF2B5EF4-FFF2-40B4-BE49-F238E27FC236}">
                <a16:creationId xmlns:a16="http://schemas.microsoft.com/office/drawing/2014/main" id="{BE6258ED-74ED-D308-0A45-FB151D56D0E2}"/>
              </a:ext>
            </a:extLst>
          </p:cNvPr>
          <p:cNvSpPr/>
          <p:nvPr/>
        </p:nvSpPr>
        <p:spPr>
          <a:xfrm>
            <a:off x="8902641" y="3578586"/>
            <a:ext cx="337725" cy="337725"/>
          </a:xfrm>
          <a:prstGeom prst="ellipse">
            <a:avLst/>
          </a:prstGeom>
          <a:solidFill>
            <a:srgbClr val="92D05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8" name="Oval 87">
            <a:extLst>
              <a:ext uri="{FF2B5EF4-FFF2-40B4-BE49-F238E27FC236}">
                <a16:creationId xmlns:a16="http://schemas.microsoft.com/office/drawing/2014/main" id="{9F3F552A-B444-7204-7F72-CE49C6C519B8}"/>
              </a:ext>
            </a:extLst>
          </p:cNvPr>
          <p:cNvSpPr/>
          <p:nvPr/>
        </p:nvSpPr>
        <p:spPr>
          <a:xfrm>
            <a:off x="9256839" y="3578586"/>
            <a:ext cx="337725" cy="337725"/>
          </a:xfrm>
          <a:prstGeom prst="ellipse">
            <a:avLst/>
          </a:prstGeom>
          <a:solidFill>
            <a:srgbClr val="7030A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9" name="Oval 88">
            <a:extLst>
              <a:ext uri="{FF2B5EF4-FFF2-40B4-BE49-F238E27FC236}">
                <a16:creationId xmlns:a16="http://schemas.microsoft.com/office/drawing/2014/main" id="{4B1FD5C7-BAC5-1E32-BC80-3DAD0967F727}"/>
              </a:ext>
            </a:extLst>
          </p:cNvPr>
          <p:cNvSpPr/>
          <p:nvPr/>
        </p:nvSpPr>
        <p:spPr>
          <a:xfrm>
            <a:off x="7485846" y="3977274"/>
            <a:ext cx="337725" cy="337725"/>
          </a:xfrm>
          <a:prstGeom prst="ellipse">
            <a:avLst/>
          </a:prstGeom>
          <a:solidFill>
            <a:srgbClr val="92D05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0" name="Oval 89">
            <a:extLst>
              <a:ext uri="{FF2B5EF4-FFF2-40B4-BE49-F238E27FC236}">
                <a16:creationId xmlns:a16="http://schemas.microsoft.com/office/drawing/2014/main" id="{81399080-6989-10E2-FD5A-C9A673331CCC}"/>
              </a:ext>
            </a:extLst>
          </p:cNvPr>
          <p:cNvSpPr/>
          <p:nvPr/>
        </p:nvSpPr>
        <p:spPr>
          <a:xfrm>
            <a:off x="7840045" y="3977274"/>
            <a:ext cx="337725" cy="337725"/>
          </a:xfrm>
          <a:prstGeom prst="ellipse">
            <a:avLst/>
          </a:prstGeom>
          <a:solidFill>
            <a:srgbClr val="92D05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1" name="Oval 90">
            <a:extLst>
              <a:ext uri="{FF2B5EF4-FFF2-40B4-BE49-F238E27FC236}">
                <a16:creationId xmlns:a16="http://schemas.microsoft.com/office/drawing/2014/main" id="{3E2F4A6F-4D5F-CD13-2491-0FF1190DC21C}"/>
              </a:ext>
            </a:extLst>
          </p:cNvPr>
          <p:cNvSpPr/>
          <p:nvPr/>
        </p:nvSpPr>
        <p:spPr>
          <a:xfrm>
            <a:off x="8194243" y="3977274"/>
            <a:ext cx="337725" cy="337725"/>
          </a:xfrm>
          <a:prstGeom prst="ellipse">
            <a:avLst/>
          </a:prstGeom>
          <a:solidFill>
            <a:srgbClr val="92D05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2" name="Oval 91">
            <a:extLst>
              <a:ext uri="{FF2B5EF4-FFF2-40B4-BE49-F238E27FC236}">
                <a16:creationId xmlns:a16="http://schemas.microsoft.com/office/drawing/2014/main" id="{9C9B0FC6-FE92-64B0-F0DD-2BA9F00E3E3D}"/>
              </a:ext>
            </a:extLst>
          </p:cNvPr>
          <p:cNvSpPr/>
          <p:nvPr/>
        </p:nvSpPr>
        <p:spPr>
          <a:xfrm>
            <a:off x="8548442" y="3977274"/>
            <a:ext cx="337725" cy="337725"/>
          </a:xfrm>
          <a:prstGeom prst="ellipse">
            <a:avLst/>
          </a:prstGeom>
          <a:solidFill>
            <a:srgbClr val="92D05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3" name="Oval 92">
            <a:extLst>
              <a:ext uri="{FF2B5EF4-FFF2-40B4-BE49-F238E27FC236}">
                <a16:creationId xmlns:a16="http://schemas.microsoft.com/office/drawing/2014/main" id="{36895181-18C1-4484-8767-6FCB29C13B1A}"/>
              </a:ext>
            </a:extLst>
          </p:cNvPr>
          <p:cNvSpPr/>
          <p:nvPr/>
        </p:nvSpPr>
        <p:spPr>
          <a:xfrm>
            <a:off x="8902641" y="3977274"/>
            <a:ext cx="337725" cy="337725"/>
          </a:xfrm>
          <a:prstGeom prst="ellipse">
            <a:avLst/>
          </a:prstGeom>
          <a:solidFill>
            <a:srgbClr val="92D05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4" name="Oval 93">
            <a:extLst>
              <a:ext uri="{FF2B5EF4-FFF2-40B4-BE49-F238E27FC236}">
                <a16:creationId xmlns:a16="http://schemas.microsoft.com/office/drawing/2014/main" id="{8D8C8F24-EBB5-7DD1-3B26-EB2AB304026B}"/>
              </a:ext>
            </a:extLst>
          </p:cNvPr>
          <p:cNvSpPr/>
          <p:nvPr/>
        </p:nvSpPr>
        <p:spPr>
          <a:xfrm>
            <a:off x="9256839" y="3977274"/>
            <a:ext cx="337725" cy="337725"/>
          </a:xfrm>
          <a:prstGeom prst="ellipse">
            <a:avLst/>
          </a:prstGeom>
          <a:solidFill>
            <a:srgbClr val="7030A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5" name="Oval 94">
            <a:extLst>
              <a:ext uri="{FF2B5EF4-FFF2-40B4-BE49-F238E27FC236}">
                <a16:creationId xmlns:a16="http://schemas.microsoft.com/office/drawing/2014/main" id="{C74F63FF-8BC1-C43D-52AF-64FE58B18C0B}"/>
              </a:ext>
            </a:extLst>
          </p:cNvPr>
          <p:cNvSpPr/>
          <p:nvPr/>
        </p:nvSpPr>
        <p:spPr>
          <a:xfrm>
            <a:off x="7501272" y="4357367"/>
            <a:ext cx="337725" cy="337725"/>
          </a:xfrm>
          <a:prstGeom prst="ellipse">
            <a:avLst/>
          </a:prstGeom>
          <a:solidFill>
            <a:srgbClr val="92D05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6" name="Oval 95">
            <a:extLst>
              <a:ext uri="{FF2B5EF4-FFF2-40B4-BE49-F238E27FC236}">
                <a16:creationId xmlns:a16="http://schemas.microsoft.com/office/drawing/2014/main" id="{D07E3683-B3C5-4779-6257-E1C3905A03E3}"/>
              </a:ext>
            </a:extLst>
          </p:cNvPr>
          <p:cNvSpPr/>
          <p:nvPr/>
        </p:nvSpPr>
        <p:spPr>
          <a:xfrm>
            <a:off x="7855471" y="4357367"/>
            <a:ext cx="337725" cy="337725"/>
          </a:xfrm>
          <a:prstGeom prst="ellipse">
            <a:avLst/>
          </a:prstGeom>
          <a:solidFill>
            <a:srgbClr val="92D05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7" name="Oval 96">
            <a:extLst>
              <a:ext uri="{FF2B5EF4-FFF2-40B4-BE49-F238E27FC236}">
                <a16:creationId xmlns:a16="http://schemas.microsoft.com/office/drawing/2014/main" id="{AC6809D4-A3F3-922E-4CCD-F7DB7999530E}"/>
              </a:ext>
            </a:extLst>
          </p:cNvPr>
          <p:cNvSpPr/>
          <p:nvPr/>
        </p:nvSpPr>
        <p:spPr>
          <a:xfrm>
            <a:off x="8209669" y="4357367"/>
            <a:ext cx="337725" cy="337725"/>
          </a:xfrm>
          <a:prstGeom prst="ellipse">
            <a:avLst/>
          </a:prstGeom>
          <a:solidFill>
            <a:srgbClr val="92D05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8" name="Oval 97">
            <a:extLst>
              <a:ext uri="{FF2B5EF4-FFF2-40B4-BE49-F238E27FC236}">
                <a16:creationId xmlns:a16="http://schemas.microsoft.com/office/drawing/2014/main" id="{F9BE43BB-0458-A4AE-B0D4-C96556EA7F37}"/>
              </a:ext>
            </a:extLst>
          </p:cNvPr>
          <p:cNvSpPr/>
          <p:nvPr/>
        </p:nvSpPr>
        <p:spPr>
          <a:xfrm>
            <a:off x="8563868" y="4357367"/>
            <a:ext cx="337725" cy="337725"/>
          </a:xfrm>
          <a:prstGeom prst="ellipse">
            <a:avLst/>
          </a:prstGeom>
          <a:solidFill>
            <a:srgbClr val="92D05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9" name="Oval 98">
            <a:extLst>
              <a:ext uri="{FF2B5EF4-FFF2-40B4-BE49-F238E27FC236}">
                <a16:creationId xmlns:a16="http://schemas.microsoft.com/office/drawing/2014/main" id="{BB752FCF-6A5D-9315-AA87-D35BE100E7C5}"/>
              </a:ext>
            </a:extLst>
          </p:cNvPr>
          <p:cNvSpPr/>
          <p:nvPr/>
        </p:nvSpPr>
        <p:spPr>
          <a:xfrm>
            <a:off x="8918067" y="4357367"/>
            <a:ext cx="337725" cy="337725"/>
          </a:xfrm>
          <a:prstGeom prst="ellipse">
            <a:avLst/>
          </a:prstGeom>
          <a:solidFill>
            <a:srgbClr val="92D05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0" name="Oval 99">
            <a:extLst>
              <a:ext uri="{FF2B5EF4-FFF2-40B4-BE49-F238E27FC236}">
                <a16:creationId xmlns:a16="http://schemas.microsoft.com/office/drawing/2014/main" id="{2898747C-254E-F7A4-2DE1-91EA8A4783E8}"/>
              </a:ext>
            </a:extLst>
          </p:cNvPr>
          <p:cNvSpPr/>
          <p:nvPr/>
        </p:nvSpPr>
        <p:spPr>
          <a:xfrm>
            <a:off x="9272265" y="4357367"/>
            <a:ext cx="337725" cy="337725"/>
          </a:xfrm>
          <a:prstGeom prst="ellipse">
            <a:avLst/>
          </a:prstGeom>
          <a:solidFill>
            <a:srgbClr val="7030A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1" name="Oval 100">
            <a:extLst>
              <a:ext uri="{FF2B5EF4-FFF2-40B4-BE49-F238E27FC236}">
                <a16:creationId xmlns:a16="http://schemas.microsoft.com/office/drawing/2014/main" id="{05724D48-53D3-3CC5-C6BF-6E4043688A53}"/>
              </a:ext>
            </a:extLst>
          </p:cNvPr>
          <p:cNvSpPr/>
          <p:nvPr/>
        </p:nvSpPr>
        <p:spPr>
          <a:xfrm>
            <a:off x="7501272" y="4756055"/>
            <a:ext cx="337725" cy="337725"/>
          </a:xfrm>
          <a:prstGeom prst="ellipse">
            <a:avLst/>
          </a:prstGeom>
          <a:solidFill>
            <a:srgbClr val="92D05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2" name="Oval 101">
            <a:extLst>
              <a:ext uri="{FF2B5EF4-FFF2-40B4-BE49-F238E27FC236}">
                <a16:creationId xmlns:a16="http://schemas.microsoft.com/office/drawing/2014/main" id="{9833557A-A3DC-DACD-A7AD-B21F3E9CFE37}"/>
              </a:ext>
            </a:extLst>
          </p:cNvPr>
          <p:cNvSpPr/>
          <p:nvPr/>
        </p:nvSpPr>
        <p:spPr>
          <a:xfrm>
            <a:off x="7855471" y="4756055"/>
            <a:ext cx="337725" cy="337725"/>
          </a:xfrm>
          <a:prstGeom prst="ellipse">
            <a:avLst/>
          </a:prstGeom>
          <a:solidFill>
            <a:srgbClr val="92D05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3" name="Oval 102">
            <a:extLst>
              <a:ext uri="{FF2B5EF4-FFF2-40B4-BE49-F238E27FC236}">
                <a16:creationId xmlns:a16="http://schemas.microsoft.com/office/drawing/2014/main" id="{B3E92765-4821-7D12-6534-7D7F9B62CA05}"/>
              </a:ext>
            </a:extLst>
          </p:cNvPr>
          <p:cNvSpPr/>
          <p:nvPr/>
        </p:nvSpPr>
        <p:spPr>
          <a:xfrm>
            <a:off x="8209669" y="4756055"/>
            <a:ext cx="337725" cy="337725"/>
          </a:xfrm>
          <a:prstGeom prst="ellipse">
            <a:avLst/>
          </a:prstGeom>
          <a:solidFill>
            <a:srgbClr val="92D05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4" name="Oval 103">
            <a:extLst>
              <a:ext uri="{FF2B5EF4-FFF2-40B4-BE49-F238E27FC236}">
                <a16:creationId xmlns:a16="http://schemas.microsoft.com/office/drawing/2014/main" id="{45BB72A3-3790-B425-AB31-A49CBAA27356}"/>
              </a:ext>
            </a:extLst>
          </p:cNvPr>
          <p:cNvSpPr/>
          <p:nvPr/>
        </p:nvSpPr>
        <p:spPr>
          <a:xfrm>
            <a:off x="8563868" y="4756055"/>
            <a:ext cx="337725" cy="337725"/>
          </a:xfrm>
          <a:prstGeom prst="ellipse">
            <a:avLst/>
          </a:prstGeom>
          <a:solidFill>
            <a:srgbClr val="92D05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Oval 104">
            <a:extLst>
              <a:ext uri="{FF2B5EF4-FFF2-40B4-BE49-F238E27FC236}">
                <a16:creationId xmlns:a16="http://schemas.microsoft.com/office/drawing/2014/main" id="{CD4CF4B1-78C5-952A-7C60-9F69075FF826}"/>
              </a:ext>
            </a:extLst>
          </p:cNvPr>
          <p:cNvSpPr/>
          <p:nvPr/>
        </p:nvSpPr>
        <p:spPr>
          <a:xfrm>
            <a:off x="8918067" y="4756055"/>
            <a:ext cx="337725" cy="337725"/>
          </a:xfrm>
          <a:prstGeom prst="ellipse">
            <a:avLst/>
          </a:prstGeom>
          <a:solidFill>
            <a:srgbClr val="92D05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6" name="Oval 105">
            <a:extLst>
              <a:ext uri="{FF2B5EF4-FFF2-40B4-BE49-F238E27FC236}">
                <a16:creationId xmlns:a16="http://schemas.microsoft.com/office/drawing/2014/main" id="{24381E6B-4E4A-A386-37E1-C95556ABDB1A}"/>
              </a:ext>
            </a:extLst>
          </p:cNvPr>
          <p:cNvSpPr/>
          <p:nvPr/>
        </p:nvSpPr>
        <p:spPr>
          <a:xfrm>
            <a:off x="9272265" y="4756055"/>
            <a:ext cx="337725" cy="337725"/>
          </a:xfrm>
          <a:prstGeom prst="ellipse">
            <a:avLst/>
          </a:prstGeom>
          <a:solidFill>
            <a:srgbClr val="7030A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7" name="Oval 106">
            <a:extLst>
              <a:ext uri="{FF2B5EF4-FFF2-40B4-BE49-F238E27FC236}">
                <a16:creationId xmlns:a16="http://schemas.microsoft.com/office/drawing/2014/main" id="{25365677-2DE1-A42A-9F3E-8FE36A457F02}"/>
              </a:ext>
            </a:extLst>
          </p:cNvPr>
          <p:cNvSpPr/>
          <p:nvPr/>
        </p:nvSpPr>
        <p:spPr>
          <a:xfrm>
            <a:off x="9618574" y="2375425"/>
            <a:ext cx="337725" cy="337725"/>
          </a:xfrm>
          <a:prstGeom prst="ellipse">
            <a:avLst/>
          </a:prstGeom>
          <a:solidFill>
            <a:srgbClr val="7030A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8" name="Oval 107">
            <a:extLst>
              <a:ext uri="{FF2B5EF4-FFF2-40B4-BE49-F238E27FC236}">
                <a16:creationId xmlns:a16="http://schemas.microsoft.com/office/drawing/2014/main" id="{649A7B75-7DD9-F6BA-8D57-9503110351EB}"/>
              </a:ext>
            </a:extLst>
          </p:cNvPr>
          <p:cNvSpPr/>
          <p:nvPr/>
        </p:nvSpPr>
        <p:spPr>
          <a:xfrm>
            <a:off x="9972772" y="2375425"/>
            <a:ext cx="337725" cy="337725"/>
          </a:xfrm>
          <a:prstGeom prst="ellipse">
            <a:avLst/>
          </a:prstGeom>
          <a:solidFill>
            <a:srgbClr val="7030A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9" name="Oval 108">
            <a:extLst>
              <a:ext uri="{FF2B5EF4-FFF2-40B4-BE49-F238E27FC236}">
                <a16:creationId xmlns:a16="http://schemas.microsoft.com/office/drawing/2014/main" id="{9F034CB2-0C86-9440-4891-CCA4306F1E0A}"/>
              </a:ext>
            </a:extLst>
          </p:cNvPr>
          <p:cNvSpPr/>
          <p:nvPr/>
        </p:nvSpPr>
        <p:spPr>
          <a:xfrm>
            <a:off x="9618574" y="2774114"/>
            <a:ext cx="337725" cy="337725"/>
          </a:xfrm>
          <a:prstGeom prst="ellipse">
            <a:avLst/>
          </a:prstGeom>
          <a:solidFill>
            <a:srgbClr val="7030A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0" name="Oval 109">
            <a:extLst>
              <a:ext uri="{FF2B5EF4-FFF2-40B4-BE49-F238E27FC236}">
                <a16:creationId xmlns:a16="http://schemas.microsoft.com/office/drawing/2014/main" id="{26F44389-B761-9D79-CD1A-9D1AB47ADFB8}"/>
              </a:ext>
            </a:extLst>
          </p:cNvPr>
          <p:cNvSpPr/>
          <p:nvPr/>
        </p:nvSpPr>
        <p:spPr>
          <a:xfrm>
            <a:off x="9972772" y="2774114"/>
            <a:ext cx="337725" cy="337725"/>
          </a:xfrm>
          <a:prstGeom prst="ellipse">
            <a:avLst/>
          </a:prstGeom>
          <a:solidFill>
            <a:srgbClr val="7030A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1" name="Oval 110">
            <a:extLst>
              <a:ext uri="{FF2B5EF4-FFF2-40B4-BE49-F238E27FC236}">
                <a16:creationId xmlns:a16="http://schemas.microsoft.com/office/drawing/2014/main" id="{FC6DDE5D-0AA5-463D-B7CD-F20D0EB03971}"/>
              </a:ext>
            </a:extLst>
          </p:cNvPr>
          <p:cNvSpPr/>
          <p:nvPr/>
        </p:nvSpPr>
        <p:spPr>
          <a:xfrm>
            <a:off x="9618574" y="3172802"/>
            <a:ext cx="337725" cy="337725"/>
          </a:xfrm>
          <a:prstGeom prst="ellipse">
            <a:avLst/>
          </a:prstGeom>
          <a:solidFill>
            <a:srgbClr val="7030A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2" name="Oval 111">
            <a:extLst>
              <a:ext uri="{FF2B5EF4-FFF2-40B4-BE49-F238E27FC236}">
                <a16:creationId xmlns:a16="http://schemas.microsoft.com/office/drawing/2014/main" id="{D634434E-B40F-EAE8-05EC-BE32AC934E40}"/>
              </a:ext>
            </a:extLst>
          </p:cNvPr>
          <p:cNvSpPr/>
          <p:nvPr/>
        </p:nvSpPr>
        <p:spPr>
          <a:xfrm>
            <a:off x="9972772" y="3172802"/>
            <a:ext cx="337725" cy="337725"/>
          </a:xfrm>
          <a:prstGeom prst="ellipse">
            <a:avLst/>
          </a:prstGeom>
          <a:solidFill>
            <a:srgbClr val="7030A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3" name="Oval 112">
            <a:extLst>
              <a:ext uri="{FF2B5EF4-FFF2-40B4-BE49-F238E27FC236}">
                <a16:creationId xmlns:a16="http://schemas.microsoft.com/office/drawing/2014/main" id="{2F90587E-64B1-5DFF-E96F-C70B7BBE57F8}"/>
              </a:ext>
            </a:extLst>
          </p:cNvPr>
          <p:cNvSpPr/>
          <p:nvPr/>
        </p:nvSpPr>
        <p:spPr>
          <a:xfrm>
            <a:off x="9618574" y="3571491"/>
            <a:ext cx="337725" cy="337725"/>
          </a:xfrm>
          <a:prstGeom prst="ellipse">
            <a:avLst/>
          </a:prstGeom>
          <a:solidFill>
            <a:srgbClr val="7030A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Oval 113">
            <a:extLst>
              <a:ext uri="{FF2B5EF4-FFF2-40B4-BE49-F238E27FC236}">
                <a16:creationId xmlns:a16="http://schemas.microsoft.com/office/drawing/2014/main" id="{43C58F41-907D-50FA-9A5C-3CEDD947D25C}"/>
              </a:ext>
            </a:extLst>
          </p:cNvPr>
          <p:cNvSpPr/>
          <p:nvPr/>
        </p:nvSpPr>
        <p:spPr>
          <a:xfrm>
            <a:off x="9972772" y="3571491"/>
            <a:ext cx="337725" cy="337725"/>
          </a:xfrm>
          <a:prstGeom prst="ellipse">
            <a:avLst/>
          </a:prstGeom>
          <a:solidFill>
            <a:srgbClr val="7030A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5" name="Oval 114">
            <a:extLst>
              <a:ext uri="{FF2B5EF4-FFF2-40B4-BE49-F238E27FC236}">
                <a16:creationId xmlns:a16="http://schemas.microsoft.com/office/drawing/2014/main" id="{D5A09454-1870-AB3E-66AF-AF73EE2C3564}"/>
              </a:ext>
            </a:extLst>
          </p:cNvPr>
          <p:cNvSpPr/>
          <p:nvPr/>
        </p:nvSpPr>
        <p:spPr>
          <a:xfrm>
            <a:off x="9618574" y="3970179"/>
            <a:ext cx="337725" cy="337725"/>
          </a:xfrm>
          <a:prstGeom prst="ellipse">
            <a:avLst/>
          </a:prstGeom>
          <a:solidFill>
            <a:srgbClr val="7030A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6" name="Oval 115">
            <a:extLst>
              <a:ext uri="{FF2B5EF4-FFF2-40B4-BE49-F238E27FC236}">
                <a16:creationId xmlns:a16="http://schemas.microsoft.com/office/drawing/2014/main" id="{5233E6FD-9845-6261-6427-C87B58884895}"/>
              </a:ext>
            </a:extLst>
          </p:cNvPr>
          <p:cNvSpPr/>
          <p:nvPr/>
        </p:nvSpPr>
        <p:spPr>
          <a:xfrm>
            <a:off x="9972772" y="3970179"/>
            <a:ext cx="337725" cy="337725"/>
          </a:xfrm>
          <a:prstGeom prst="ellipse">
            <a:avLst/>
          </a:prstGeom>
          <a:solidFill>
            <a:srgbClr val="7030A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7" name="Oval 116">
            <a:extLst>
              <a:ext uri="{FF2B5EF4-FFF2-40B4-BE49-F238E27FC236}">
                <a16:creationId xmlns:a16="http://schemas.microsoft.com/office/drawing/2014/main" id="{055DE276-5A44-A210-7032-12A3300376AB}"/>
              </a:ext>
            </a:extLst>
          </p:cNvPr>
          <p:cNvSpPr/>
          <p:nvPr/>
        </p:nvSpPr>
        <p:spPr>
          <a:xfrm>
            <a:off x="9634000" y="4350272"/>
            <a:ext cx="337725" cy="337725"/>
          </a:xfrm>
          <a:prstGeom prst="ellipse">
            <a:avLst/>
          </a:prstGeom>
          <a:solidFill>
            <a:srgbClr val="7030A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8" name="Oval 117">
            <a:extLst>
              <a:ext uri="{FF2B5EF4-FFF2-40B4-BE49-F238E27FC236}">
                <a16:creationId xmlns:a16="http://schemas.microsoft.com/office/drawing/2014/main" id="{CFD44FED-623B-EE48-EA15-65BE376EEEF8}"/>
              </a:ext>
            </a:extLst>
          </p:cNvPr>
          <p:cNvSpPr/>
          <p:nvPr/>
        </p:nvSpPr>
        <p:spPr>
          <a:xfrm>
            <a:off x="9988198" y="4350272"/>
            <a:ext cx="337725" cy="337725"/>
          </a:xfrm>
          <a:prstGeom prst="ellipse">
            <a:avLst/>
          </a:prstGeom>
          <a:solidFill>
            <a:srgbClr val="7030A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9" name="Oval 118">
            <a:extLst>
              <a:ext uri="{FF2B5EF4-FFF2-40B4-BE49-F238E27FC236}">
                <a16:creationId xmlns:a16="http://schemas.microsoft.com/office/drawing/2014/main" id="{E5BF8E74-AF54-A040-E779-2B27FEB8C5A3}"/>
              </a:ext>
            </a:extLst>
          </p:cNvPr>
          <p:cNvSpPr/>
          <p:nvPr/>
        </p:nvSpPr>
        <p:spPr>
          <a:xfrm>
            <a:off x="9634000" y="4748960"/>
            <a:ext cx="337725" cy="337725"/>
          </a:xfrm>
          <a:prstGeom prst="ellipse">
            <a:avLst/>
          </a:prstGeom>
          <a:solidFill>
            <a:srgbClr val="7030A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0" name="Oval 119">
            <a:extLst>
              <a:ext uri="{FF2B5EF4-FFF2-40B4-BE49-F238E27FC236}">
                <a16:creationId xmlns:a16="http://schemas.microsoft.com/office/drawing/2014/main" id="{CB0186A7-E444-CB07-F899-779C617A1D2A}"/>
              </a:ext>
            </a:extLst>
          </p:cNvPr>
          <p:cNvSpPr/>
          <p:nvPr/>
        </p:nvSpPr>
        <p:spPr>
          <a:xfrm>
            <a:off x="9988198" y="4748960"/>
            <a:ext cx="337725" cy="337725"/>
          </a:xfrm>
          <a:prstGeom prst="ellipse">
            <a:avLst/>
          </a:prstGeom>
          <a:solidFill>
            <a:srgbClr val="7030A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1" name="Rectangle 4">
            <a:extLst>
              <a:ext uri="{FF2B5EF4-FFF2-40B4-BE49-F238E27FC236}">
                <a16:creationId xmlns:a16="http://schemas.microsoft.com/office/drawing/2014/main" id="{F32F7BEB-D995-C6EA-DA54-011D4CB302F9}"/>
              </a:ext>
            </a:extLst>
          </p:cNvPr>
          <p:cNvSpPr>
            <a:spLocks noChangeArrowheads="1"/>
          </p:cNvSpPr>
          <p:nvPr/>
        </p:nvSpPr>
        <p:spPr bwMode="auto">
          <a:xfrm>
            <a:off x="5694456" y="5334781"/>
            <a:ext cx="3861955"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lang="en-US" altLang="en-US" sz="2400" dirty="0"/>
              <a:t>(7 × 5) + (7 × 3) = 35 + 21 = 56</a:t>
            </a:r>
          </a:p>
        </p:txBody>
      </p:sp>
    </p:spTree>
    <p:extLst>
      <p:ext uri="{BB962C8B-B14F-4D97-AF65-F5344CB8AC3E}">
        <p14:creationId xmlns:p14="http://schemas.microsoft.com/office/powerpoint/2010/main" val="59984417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
            <a:extLst>
              <a:ext uri="{FF2B5EF4-FFF2-40B4-BE49-F238E27FC236}">
                <a16:creationId xmlns:a16="http://schemas.microsoft.com/office/drawing/2014/main" id="{607CAA10-D8AA-7F6A-354A-FD9FDF4E1E01}"/>
              </a:ext>
            </a:extLst>
          </p:cNvPr>
          <p:cNvSpPr>
            <a:spLocks noGrp="1" noChangeArrowheads="1"/>
          </p:cNvSpPr>
          <p:nvPr>
            <p:ph type="title"/>
          </p:nvPr>
        </p:nvSpPr>
        <p:spPr bwMode="auto">
          <a:xfrm>
            <a:off x="838200" y="643186"/>
            <a:ext cx="7248203" cy="7694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lang="en-US" altLang="en-US" dirty="0"/>
              <a:t>Practical routines &amp; next steps </a:t>
            </a:r>
          </a:p>
        </p:txBody>
      </p:sp>
      <p:sp>
        <p:nvSpPr>
          <p:cNvPr id="5" name="Rectangle 2">
            <a:extLst>
              <a:ext uri="{FF2B5EF4-FFF2-40B4-BE49-F238E27FC236}">
                <a16:creationId xmlns:a16="http://schemas.microsoft.com/office/drawing/2014/main" id="{D4EE956E-ECD5-B3E9-CF3E-D3AE43BB0DAF}"/>
              </a:ext>
            </a:extLst>
          </p:cNvPr>
          <p:cNvSpPr>
            <a:spLocks noGrp="1" noChangeArrowheads="1"/>
          </p:cNvSpPr>
          <p:nvPr>
            <p:ph idx="1"/>
          </p:nvPr>
        </p:nvSpPr>
        <p:spPr bwMode="auto">
          <a:xfrm>
            <a:off x="228600" y="1744157"/>
            <a:ext cx="7630615" cy="138499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r>
              <a:rPr lang="en-US" altLang="en-US" dirty="0"/>
              <a:t>Daily 6–8 min fluency slot</a:t>
            </a:r>
          </a:p>
          <a:p>
            <a:pPr marL="0" marR="0" lvl="0" indent="0" algn="l" defTabSz="914400" rtl="0" eaLnBrk="0" fontAlgn="base" latinLnBrk="0" hangingPunct="0">
              <a:lnSpc>
                <a:spcPct val="100000"/>
              </a:lnSpc>
              <a:spcBef>
                <a:spcPct val="0"/>
              </a:spcBef>
              <a:spcAft>
                <a:spcPct val="0"/>
              </a:spcAft>
              <a:buClrTx/>
              <a:buSzTx/>
              <a:buFontTx/>
              <a:buChar char="•"/>
              <a:tabLst/>
            </a:pPr>
            <a:r>
              <a:rPr lang="en-US" altLang="en-US" dirty="0"/>
              <a:t>Mix retrieval + reasoning</a:t>
            </a:r>
          </a:p>
          <a:p>
            <a:pPr marL="0" marR="0" lvl="0" indent="0" algn="l" defTabSz="914400" rtl="0" eaLnBrk="0" fontAlgn="base" latinLnBrk="0" hangingPunct="0">
              <a:lnSpc>
                <a:spcPct val="100000"/>
              </a:lnSpc>
              <a:spcBef>
                <a:spcPct val="0"/>
              </a:spcBef>
              <a:spcAft>
                <a:spcPct val="0"/>
              </a:spcAft>
              <a:buClrTx/>
              <a:buSzTx/>
              <a:buFontTx/>
              <a:buChar char="•"/>
              <a:tabLst/>
            </a:pPr>
            <a:r>
              <a:rPr lang="en-US" altLang="en-US" dirty="0"/>
              <a:t>Share strategies with parents for practice at home</a:t>
            </a:r>
          </a:p>
        </p:txBody>
      </p:sp>
    </p:spTree>
    <p:extLst>
      <p:ext uri="{BB962C8B-B14F-4D97-AF65-F5344CB8AC3E}">
        <p14:creationId xmlns:p14="http://schemas.microsoft.com/office/powerpoint/2010/main" val="334392412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1209461-11E6-5E64-DCF1-D3EB2004781B}"/>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45D37F4E-DDB4-456B-97E0-9937730A039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itle 3">
            <a:extLst>
              <a:ext uri="{FF2B5EF4-FFF2-40B4-BE49-F238E27FC236}">
                <a16:creationId xmlns:a16="http://schemas.microsoft.com/office/drawing/2014/main" id="{2DD9B3D5-96EE-D64F-E4E5-98B1176F89CC}"/>
              </a:ext>
            </a:extLst>
          </p:cNvPr>
          <p:cNvSpPr>
            <a:spLocks noGrp="1"/>
          </p:cNvSpPr>
          <p:nvPr>
            <p:ph type="title"/>
          </p:nvPr>
        </p:nvSpPr>
        <p:spPr>
          <a:xfrm>
            <a:off x="572493" y="238539"/>
            <a:ext cx="11018520" cy="1434415"/>
          </a:xfrm>
        </p:spPr>
        <p:txBody>
          <a:bodyPr vert="horz" lIns="91440" tIns="45720" rIns="91440" bIns="45720" rtlCol="0" anchor="b">
            <a:normAutofit/>
          </a:bodyPr>
          <a:lstStyle/>
          <a:p>
            <a:r>
              <a:rPr lang="en-US" sz="5400" b="1"/>
              <a:t>Evaluation</a:t>
            </a:r>
          </a:p>
        </p:txBody>
      </p:sp>
      <p:sp>
        <p:nvSpPr>
          <p:cNvPr id="16" name="sketchy line">
            <a:extLst>
              <a:ext uri="{FF2B5EF4-FFF2-40B4-BE49-F238E27FC236}">
                <a16:creationId xmlns:a16="http://schemas.microsoft.com/office/drawing/2014/main" id="{B2DD41CD-8F47-4F56-AD12-4E2FF769698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72493" y="1681544"/>
            <a:ext cx="10972800" cy="18288"/>
          </a:xfrm>
          <a:custGeom>
            <a:avLst/>
            <a:gdLst>
              <a:gd name="connsiteX0" fmla="*/ 0 w 10972800"/>
              <a:gd name="connsiteY0" fmla="*/ 0 h 18288"/>
              <a:gd name="connsiteX1" fmla="*/ 356616 w 10972800"/>
              <a:gd name="connsiteY1" fmla="*/ 0 h 18288"/>
              <a:gd name="connsiteX2" fmla="*/ 1042416 w 10972800"/>
              <a:gd name="connsiteY2" fmla="*/ 0 h 18288"/>
              <a:gd name="connsiteX3" fmla="*/ 1947672 w 10972800"/>
              <a:gd name="connsiteY3" fmla="*/ 0 h 18288"/>
              <a:gd name="connsiteX4" fmla="*/ 2633472 w 10972800"/>
              <a:gd name="connsiteY4" fmla="*/ 0 h 18288"/>
              <a:gd name="connsiteX5" fmla="*/ 2990088 w 10972800"/>
              <a:gd name="connsiteY5" fmla="*/ 0 h 18288"/>
              <a:gd name="connsiteX6" fmla="*/ 3456432 w 10972800"/>
              <a:gd name="connsiteY6" fmla="*/ 0 h 18288"/>
              <a:gd name="connsiteX7" fmla="*/ 4361688 w 10972800"/>
              <a:gd name="connsiteY7" fmla="*/ 0 h 18288"/>
              <a:gd name="connsiteX8" fmla="*/ 5266944 w 10972800"/>
              <a:gd name="connsiteY8" fmla="*/ 0 h 18288"/>
              <a:gd name="connsiteX9" fmla="*/ 6172200 w 10972800"/>
              <a:gd name="connsiteY9" fmla="*/ 0 h 18288"/>
              <a:gd name="connsiteX10" fmla="*/ 6528816 w 10972800"/>
              <a:gd name="connsiteY10" fmla="*/ 0 h 18288"/>
              <a:gd name="connsiteX11" fmla="*/ 7214616 w 10972800"/>
              <a:gd name="connsiteY11" fmla="*/ 0 h 18288"/>
              <a:gd name="connsiteX12" fmla="*/ 7790688 w 10972800"/>
              <a:gd name="connsiteY12" fmla="*/ 0 h 18288"/>
              <a:gd name="connsiteX13" fmla="*/ 8147304 w 10972800"/>
              <a:gd name="connsiteY13" fmla="*/ 0 h 18288"/>
              <a:gd name="connsiteX14" fmla="*/ 9052560 w 10972800"/>
              <a:gd name="connsiteY14" fmla="*/ 0 h 18288"/>
              <a:gd name="connsiteX15" fmla="*/ 9409176 w 10972800"/>
              <a:gd name="connsiteY15" fmla="*/ 0 h 18288"/>
              <a:gd name="connsiteX16" fmla="*/ 9765792 w 10972800"/>
              <a:gd name="connsiteY16" fmla="*/ 0 h 18288"/>
              <a:gd name="connsiteX17" fmla="*/ 10341864 w 10972800"/>
              <a:gd name="connsiteY17" fmla="*/ 0 h 18288"/>
              <a:gd name="connsiteX18" fmla="*/ 10972800 w 10972800"/>
              <a:gd name="connsiteY18" fmla="*/ 0 h 18288"/>
              <a:gd name="connsiteX19" fmla="*/ 10972800 w 10972800"/>
              <a:gd name="connsiteY19" fmla="*/ 18288 h 18288"/>
              <a:gd name="connsiteX20" fmla="*/ 10177272 w 10972800"/>
              <a:gd name="connsiteY20" fmla="*/ 18288 h 18288"/>
              <a:gd name="connsiteX21" fmla="*/ 9820656 w 10972800"/>
              <a:gd name="connsiteY21" fmla="*/ 18288 h 18288"/>
              <a:gd name="connsiteX22" fmla="*/ 9464040 w 10972800"/>
              <a:gd name="connsiteY22" fmla="*/ 18288 h 18288"/>
              <a:gd name="connsiteX23" fmla="*/ 8778240 w 10972800"/>
              <a:gd name="connsiteY23" fmla="*/ 18288 h 18288"/>
              <a:gd name="connsiteX24" fmla="*/ 8421624 w 10972800"/>
              <a:gd name="connsiteY24" fmla="*/ 18288 h 18288"/>
              <a:gd name="connsiteX25" fmla="*/ 7735824 w 10972800"/>
              <a:gd name="connsiteY25" fmla="*/ 18288 h 18288"/>
              <a:gd name="connsiteX26" fmla="*/ 6940296 w 10972800"/>
              <a:gd name="connsiteY26" fmla="*/ 18288 h 18288"/>
              <a:gd name="connsiteX27" fmla="*/ 6254496 w 10972800"/>
              <a:gd name="connsiteY27" fmla="*/ 18288 h 18288"/>
              <a:gd name="connsiteX28" fmla="*/ 5458968 w 10972800"/>
              <a:gd name="connsiteY28" fmla="*/ 18288 h 18288"/>
              <a:gd name="connsiteX29" fmla="*/ 4663440 w 10972800"/>
              <a:gd name="connsiteY29" fmla="*/ 18288 h 18288"/>
              <a:gd name="connsiteX30" fmla="*/ 4306824 w 10972800"/>
              <a:gd name="connsiteY30" fmla="*/ 18288 h 18288"/>
              <a:gd name="connsiteX31" fmla="*/ 3840480 w 10972800"/>
              <a:gd name="connsiteY31" fmla="*/ 18288 h 18288"/>
              <a:gd name="connsiteX32" fmla="*/ 3264408 w 10972800"/>
              <a:gd name="connsiteY32" fmla="*/ 18288 h 18288"/>
              <a:gd name="connsiteX33" fmla="*/ 2578608 w 10972800"/>
              <a:gd name="connsiteY33" fmla="*/ 18288 h 18288"/>
              <a:gd name="connsiteX34" fmla="*/ 1673352 w 10972800"/>
              <a:gd name="connsiteY34" fmla="*/ 18288 h 18288"/>
              <a:gd name="connsiteX35" fmla="*/ 877824 w 10972800"/>
              <a:gd name="connsiteY35" fmla="*/ 18288 h 18288"/>
              <a:gd name="connsiteX36" fmla="*/ 0 w 10972800"/>
              <a:gd name="connsiteY36" fmla="*/ 18288 h 18288"/>
              <a:gd name="connsiteX37" fmla="*/ 0 w 10972800"/>
              <a:gd name="connsiteY37"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Lst>
            <a:rect l="l" t="t" r="r" b="b"/>
            <a:pathLst>
              <a:path w="10972800" h="18288" fill="none" extrusionOk="0">
                <a:moveTo>
                  <a:pt x="0" y="0"/>
                </a:moveTo>
                <a:cubicBezTo>
                  <a:pt x="165916" y="-1866"/>
                  <a:pt x="188720" y="13756"/>
                  <a:pt x="356616" y="0"/>
                </a:cubicBezTo>
                <a:cubicBezTo>
                  <a:pt x="524512" y="-13756"/>
                  <a:pt x="734781" y="8922"/>
                  <a:pt x="1042416" y="0"/>
                </a:cubicBezTo>
                <a:cubicBezTo>
                  <a:pt x="1350051" y="-8922"/>
                  <a:pt x="1595982" y="-26315"/>
                  <a:pt x="1947672" y="0"/>
                </a:cubicBezTo>
                <a:cubicBezTo>
                  <a:pt x="2299362" y="26315"/>
                  <a:pt x="2292691" y="-19526"/>
                  <a:pt x="2633472" y="0"/>
                </a:cubicBezTo>
                <a:cubicBezTo>
                  <a:pt x="2974253" y="19526"/>
                  <a:pt x="2857309" y="10773"/>
                  <a:pt x="2990088" y="0"/>
                </a:cubicBezTo>
                <a:cubicBezTo>
                  <a:pt x="3122867" y="-10773"/>
                  <a:pt x="3359343" y="7194"/>
                  <a:pt x="3456432" y="0"/>
                </a:cubicBezTo>
                <a:cubicBezTo>
                  <a:pt x="3553521" y="-7194"/>
                  <a:pt x="4136258" y="5108"/>
                  <a:pt x="4361688" y="0"/>
                </a:cubicBezTo>
                <a:cubicBezTo>
                  <a:pt x="4587118" y="-5108"/>
                  <a:pt x="4992424" y="-42958"/>
                  <a:pt x="5266944" y="0"/>
                </a:cubicBezTo>
                <a:cubicBezTo>
                  <a:pt x="5541464" y="42958"/>
                  <a:pt x="5882966" y="-3430"/>
                  <a:pt x="6172200" y="0"/>
                </a:cubicBezTo>
                <a:cubicBezTo>
                  <a:pt x="6461434" y="3430"/>
                  <a:pt x="6432127" y="6688"/>
                  <a:pt x="6528816" y="0"/>
                </a:cubicBezTo>
                <a:cubicBezTo>
                  <a:pt x="6625505" y="-6688"/>
                  <a:pt x="6916805" y="-436"/>
                  <a:pt x="7214616" y="0"/>
                </a:cubicBezTo>
                <a:cubicBezTo>
                  <a:pt x="7512427" y="436"/>
                  <a:pt x="7626159" y="-6909"/>
                  <a:pt x="7790688" y="0"/>
                </a:cubicBezTo>
                <a:cubicBezTo>
                  <a:pt x="7955217" y="6909"/>
                  <a:pt x="8048891" y="15307"/>
                  <a:pt x="8147304" y="0"/>
                </a:cubicBezTo>
                <a:cubicBezTo>
                  <a:pt x="8245717" y="-15307"/>
                  <a:pt x="8645618" y="-11734"/>
                  <a:pt x="9052560" y="0"/>
                </a:cubicBezTo>
                <a:cubicBezTo>
                  <a:pt x="9459502" y="11734"/>
                  <a:pt x="9320584" y="8388"/>
                  <a:pt x="9409176" y="0"/>
                </a:cubicBezTo>
                <a:cubicBezTo>
                  <a:pt x="9497768" y="-8388"/>
                  <a:pt x="9644192" y="8379"/>
                  <a:pt x="9765792" y="0"/>
                </a:cubicBezTo>
                <a:cubicBezTo>
                  <a:pt x="9887392" y="-8379"/>
                  <a:pt x="10105220" y="-12663"/>
                  <a:pt x="10341864" y="0"/>
                </a:cubicBezTo>
                <a:cubicBezTo>
                  <a:pt x="10578508" y="12663"/>
                  <a:pt x="10773103" y="-5786"/>
                  <a:pt x="10972800" y="0"/>
                </a:cubicBezTo>
                <a:cubicBezTo>
                  <a:pt x="10972146" y="8818"/>
                  <a:pt x="10972240" y="13823"/>
                  <a:pt x="10972800" y="18288"/>
                </a:cubicBezTo>
                <a:cubicBezTo>
                  <a:pt x="10588778" y="31598"/>
                  <a:pt x="10543381" y="-12698"/>
                  <a:pt x="10177272" y="18288"/>
                </a:cubicBezTo>
                <a:cubicBezTo>
                  <a:pt x="9811163" y="49274"/>
                  <a:pt x="9996817" y="25662"/>
                  <a:pt x="9820656" y="18288"/>
                </a:cubicBezTo>
                <a:cubicBezTo>
                  <a:pt x="9644495" y="10914"/>
                  <a:pt x="9607007" y="31631"/>
                  <a:pt x="9464040" y="18288"/>
                </a:cubicBezTo>
                <a:cubicBezTo>
                  <a:pt x="9321073" y="4945"/>
                  <a:pt x="9114189" y="28940"/>
                  <a:pt x="8778240" y="18288"/>
                </a:cubicBezTo>
                <a:cubicBezTo>
                  <a:pt x="8442291" y="7636"/>
                  <a:pt x="8594763" y="987"/>
                  <a:pt x="8421624" y="18288"/>
                </a:cubicBezTo>
                <a:cubicBezTo>
                  <a:pt x="8248485" y="35589"/>
                  <a:pt x="7929515" y="37573"/>
                  <a:pt x="7735824" y="18288"/>
                </a:cubicBezTo>
                <a:cubicBezTo>
                  <a:pt x="7542133" y="-997"/>
                  <a:pt x="7252504" y="33858"/>
                  <a:pt x="6940296" y="18288"/>
                </a:cubicBezTo>
                <a:cubicBezTo>
                  <a:pt x="6628088" y="2718"/>
                  <a:pt x="6528503" y="48389"/>
                  <a:pt x="6254496" y="18288"/>
                </a:cubicBezTo>
                <a:cubicBezTo>
                  <a:pt x="5980489" y="-11813"/>
                  <a:pt x="5695784" y="-3740"/>
                  <a:pt x="5458968" y="18288"/>
                </a:cubicBezTo>
                <a:cubicBezTo>
                  <a:pt x="5222152" y="40316"/>
                  <a:pt x="5010751" y="19095"/>
                  <a:pt x="4663440" y="18288"/>
                </a:cubicBezTo>
                <a:cubicBezTo>
                  <a:pt x="4316129" y="17481"/>
                  <a:pt x="4425552" y="1606"/>
                  <a:pt x="4306824" y="18288"/>
                </a:cubicBezTo>
                <a:cubicBezTo>
                  <a:pt x="4188096" y="34970"/>
                  <a:pt x="3941535" y="7481"/>
                  <a:pt x="3840480" y="18288"/>
                </a:cubicBezTo>
                <a:cubicBezTo>
                  <a:pt x="3739425" y="29095"/>
                  <a:pt x="3402388" y="17641"/>
                  <a:pt x="3264408" y="18288"/>
                </a:cubicBezTo>
                <a:cubicBezTo>
                  <a:pt x="3126428" y="18935"/>
                  <a:pt x="2776779" y="9983"/>
                  <a:pt x="2578608" y="18288"/>
                </a:cubicBezTo>
                <a:cubicBezTo>
                  <a:pt x="2380437" y="26593"/>
                  <a:pt x="1909468" y="25818"/>
                  <a:pt x="1673352" y="18288"/>
                </a:cubicBezTo>
                <a:cubicBezTo>
                  <a:pt x="1437236" y="10758"/>
                  <a:pt x="1131180" y="49884"/>
                  <a:pt x="877824" y="18288"/>
                </a:cubicBezTo>
                <a:cubicBezTo>
                  <a:pt x="624468" y="-13308"/>
                  <a:pt x="206753" y="2195"/>
                  <a:pt x="0" y="18288"/>
                </a:cubicBezTo>
                <a:cubicBezTo>
                  <a:pt x="313" y="10654"/>
                  <a:pt x="-263" y="4056"/>
                  <a:pt x="0" y="0"/>
                </a:cubicBezTo>
                <a:close/>
              </a:path>
              <a:path w="10972800" h="18288" stroke="0" extrusionOk="0">
                <a:moveTo>
                  <a:pt x="0" y="0"/>
                </a:moveTo>
                <a:cubicBezTo>
                  <a:pt x="164017" y="-17675"/>
                  <a:pt x="309425" y="9913"/>
                  <a:pt x="466344" y="0"/>
                </a:cubicBezTo>
                <a:cubicBezTo>
                  <a:pt x="623263" y="-9913"/>
                  <a:pt x="659300" y="-14524"/>
                  <a:pt x="822960" y="0"/>
                </a:cubicBezTo>
                <a:cubicBezTo>
                  <a:pt x="986620" y="14524"/>
                  <a:pt x="1105222" y="-16481"/>
                  <a:pt x="1289304" y="0"/>
                </a:cubicBezTo>
                <a:cubicBezTo>
                  <a:pt x="1473386" y="16481"/>
                  <a:pt x="1693223" y="26161"/>
                  <a:pt x="1975104" y="0"/>
                </a:cubicBezTo>
                <a:cubicBezTo>
                  <a:pt x="2256985" y="-26161"/>
                  <a:pt x="2435781" y="23061"/>
                  <a:pt x="2770632" y="0"/>
                </a:cubicBezTo>
                <a:cubicBezTo>
                  <a:pt x="3105483" y="-23061"/>
                  <a:pt x="3247479" y="-44011"/>
                  <a:pt x="3675888" y="0"/>
                </a:cubicBezTo>
                <a:cubicBezTo>
                  <a:pt x="4104297" y="44011"/>
                  <a:pt x="4280918" y="4017"/>
                  <a:pt x="4581144" y="0"/>
                </a:cubicBezTo>
                <a:cubicBezTo>
                  <a:pt x="4881370" y="-4017"/>
                  <a:pt x="5021699" y="-11889"/>
                  <a:pt x="5157216" y="0"/>
                </a:cubicBezTo>
                <a:cubicBezTo>
                  <a:pt x="5292733" y="11889"/>
                  <a:pt x="5603398" y="-17698"/>
                  <a:pt x="5952744" y="0"/>
                </a:cubicBezTo>
                <a:cubicBezTo>
                  <a:pt x="6302090" y="17698"/>
                  <a:pt x="6353093" y="-11909"/>
                  <a:pt x="6638544" y="0"/>
                </a:cubicBezTo>
                <a:cubicBezTo>
                  <a:pt x="6923995" y="11909"/>
                  <a:pt x="7053404" y="21630"/>
                  <a:pt x="7214616" y="0"/>
                </a:cubicBezTo>
                <a:cubicBezTo>
                  <a:pt x="7375828" y="-21630"/>
                  <a:pt x="7837963" y="3886"/>
                  <a:pt x="8010144" y="0"/>
                </a:cubicBezTo>
                <a:cubicBezTo>
                  <a:pt x="8182325" y="-3886"/>
                  <a:pt x="8224183" y="16009"/>
                  <a:pt x="8366760" y="0"/>
                </a:cubicBezTo>
                <a:cubicBezTo>
                  <a:pt x="8509337" y="-16009"/>
                  <a:pt x="8687920" y="-5720"/>
                  <a:pt x="8942832" y="0"/>
                </a:cubicBezTo>
                <a:cubicBezTo>
                  <a:pt x="9197744" y="5720"/>
                  <a:pt x="9368437" y="20479"/>
                  <a:pt x="9628632" y="0"/>
                </a:cubicBezTo>
                <a:cubicBezTo>
                  <a:pt x="9888827" y="-20479"/>
                  <a:pt x="10560858" y="-20746"/>
                  <a:pt x="10972800" y="0"/>
                </a:cubicBezTo>
                <a:cubicBezTo>
                  <a:pt x="10972186" y="5722"/>
                  <a:pt x="10972980" y="12495"/>
                  <a:pt x="10972800" y="18288"/>
                </a:cubicBezTo>
                <a:cubicBezTo>
                  <a:pt x="10786146" y="12536"/>
                  <a:pt x="10623717" y="14033"/>
                  <a:pt x="10506456" y="18288"/>
                </a:cubicBezTo>
                <a:cubicBezTo>
                  <a:pt x="10389195" y="22543"/>
                  <a:pt x="10296178" y="20107"/>
                  <a:pt x="10149840" y="18288"/>
                </a:cubicBezTo>
                <a:cubicBezTo>
                  <a:pt x="10003502" y="16469"/>
                  <a:pt x="9767530" y="28891"/>
                  <a:pt x="9464040" y="18288"/>
                </a:cubicBezTo>
                <a:cubicBezTo>
                  <a:pt x="9160550" y="7685"/>
                  <a:pt x="9229050" y="2659"/>
                  <a:pt x="8997696" y="18288"/>
                </a:cubicBezTo>
                <a:cubicBezTo>
                  <a:pt x="8766342" y="33917"/>
                  <a:pt x="8340136" y="34864"/>
                  <a:pt x="8092440" y="18288"/>
                </a:cubicBezTo>
                <a:cubicBezTo>
                  <a:pt x="7844744" y="1712"/>
                  <a:pt x="7863720" y="27405"/>
                  <a:pt x="7735824" y="18288"/>
                </a:cubicBezTo>
                <a:cubicBezTo>
                  <a:pt x="7607928" y="9171"/>
                  <a:pt x="7323619" y="461"/>
                  <a:pt x="7050024" y="18288"/>
                </a:cubicBezTo>
                <a:cubicBezTo>
                  <a:pt x="6776429" y="36115"/>
                  <a:pt x="6787899" y="28206"/>
                  <a:pt x="6693408" y="18288"/>
                </a:cubicBezTo>
                <a:cubicBezTo>
                  <a:pt x="6598917" y="8370"/>
                  <a:pt x="6395231" y="19114"/>
                  <a:pt x="6227064" y="18288"/>
                </a:cubicBezTo>
                <a:cubicBezTo>
                  <a:pt x="6058897" y="17462"/>
                  <a:pt x="5618582" y="1091"/>
                  <a:pt x="5431536" y="18288"/>
                </a:cubicBezTo>
                <a:cubicBezTo>
                  <a:pt x="5244490" y="35485"/>
                  <a:pt x="4729797" y="-9650"/>
                  <a:pt x="4526280" y="18288"/>
                </a:cubicBezTo>
                <a:cubicBezTo>
                  <a:pt x="4322763" y="46226"/>
                  <a:pt x="4216797" y="756"/>
                  <a:pt x="4059936" y="18288"/>
                </a:cubicBezTo>
                <a:cubicBezTo>
                  <a:pt x="3903075" y="35820"/>
                  <a:pt x="3537912" y="42098"/>
                  <a:pt x="3374136" y="18288"/>
                </a:cubicBezTo>
                <a:cubicBezTo>
                  <a:pt x="3210360" y="-5522"/>
                  <a:pt x="3126842" y="39135"/>
                  <a:pt x="2907792" y="18288"/>
                </a:cubicBezTo>
                <a:cubicBezTo>
                  <a:pt x="2688742" y="-2559"/>
                  <a:pt x="2490436" y="34100"/>
                  <a:pt x="2112264" y="18288"/>
                </a:cubicBezTo>
                <a:cubicBezTo>
                  <a:pt x="1734092" y="2476"/>
                  <a:pt x="1744622" y="-7274"/>
                  <a:pt x="1536192" y="18288"/>
                </a:cubicBezTo>
                <a:cubicBezTo>
                  <a:pt x="1327762" y="43850"/>
                  <a:pt x="1189025" y="6435"/>
                  <a:pt x="1069848" y="18288"/>
                </a:cubicBezTo>
                <a:cubicBezTo>
                  <a:pt x="950671" y="30141"/>
                  <a:pt x="858345" y="33684"/>
                  <a:pt x="713232" y="18288"/>
                </a:cubicBezTo>
                <a:cubicBezTo>
                  <a:pt x="568119" y="2892"/>
                  <a:pt x="250292" y="5410"/>
                  <a:pt x="0" y="18288"/>
                </a:cubicBezTo>
                <a:cubicBezTo>
                  <a:pt x="465" y="13062"/>
                  <a:pt x="-894" y="9029"/>
                  <a:pt x="0" y="0"/>
                </a:cubicBezTo>
                <a:close/>
              </a:path>
            </a:pathLst>
          </a:custGeom>
          <a:solidFill>
            <a:schemeClr val="accent2">
              <a:alpha val="75000"/>
            </a:schemeClr>
          </a:solidFill>
          <a:ln w="44450" cap="rnd">
            <a:solidFill>
              <a:schemeClr val="accent2">
                <a:alpha val="75000"/>
              </a:schemeClr>
            </a:solidFill>
            <a:round/>
            <a:extLst>
              <a:ext uri="{C807C97D-BFC1-408E-A445-0C87EB9F89A2}">
                <ask:lineSketchStyleProps xmlns:ask="http://schemas.microsoft.com/office/drawing/2018/sketchyshapes" sd="2727557108">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extBox 1">
            <a:extLst>
              <a:ext uri="{FF2B5EF4-FFF2-40B4-BE49-F238E27FC236}">
                <a16:creationId xmlns:a16="http://schemas.microsoft.com/office/drawing/2014/main" id="{4D8E5EE4-D5CF-03DA-7E95-9B2FA53F9426}"/>
              </a:ext>
            </a:extLst>
          </p:cNvPr>
          <p:cNvSpPr txBox="1"/>
          <p:nvPr/>
        </p:nvSpPr>
        <p:spPr>
          <a:xfrm>
            <a:off x="572493" y="2071316"/>
            <a:ext cx="7696864" cy="4119172"/>
          </a:xfrm>
          <a:prstGeom prst="rect">
            <a:avLst/>
          </a:prstGeom>
        </p:spPr>
        <p:txBody>
          <a:bodyPr vert="horz" lIns="91440" tIns="45720" rIns="91440" bIns="45720" rtlCol="0" anchor="t">
            <a:normAutofit/>
          </a:bodyPr>
          <a:lstStyle/>
          <a:p>
            <a:pPr>
              <a:lnSpc>
                <a:spcPct val="90000"/>
              </a:lnSpc>
              <a:spcAft>
                <a:spcPts val="600"/>
              </a:spcAft>
            </a:pPr>
            <a:r>
              <a:rPr lang="en-US" sz="3200"/>
              <a:t>Thank you for taking the time to attend this session.</a:t>
            </a:r>
          </a:p>
          <a:p>
            <a:pPr indent="-228600">
              <a:lnSpc>
                <a:spcPct val="90000"/>
              </a:lnSpc>
              <a:spcAft>
                <a:spcPts val="600"/>
              </a:spcAft>
              <a:buFont typeface="Arial" panose="020B0604020202020204" pitchFamily="34" charset="0"/>
              <a:buChar char="•"/>
            </a:pPr>
            <a:endParaRPr lang="en-US" sz="3200"/>
          </a:p>
          <a:p>
            <a:pPr>
              <a:lnSpc>
                <a:spcPct val="90000"/>
              </a:lnSpc>
              <a:spcAft>
                <a:spcPts val="600"/>
              </a:spcAft>
            </a:pPr>
            <a:r>
              <a:rPr lang="en-US" sz="3200"/>
              <a:t>To enable us to continually improve and develop our CPD provision, please can we ask you to take 5 minutes to complete our feedback form, which you can access here: </a:t>
            </a:r>
            <a:r>
              <a:rPr lang="en-US" sz="3200" b="1">
                <a:solidFill>
                  <a:srgbClr val="7030A0"/>
                </a:solidFill>
                <a:hlinkClick r:id="rId3">
                  <a:extLst>
                    <a:ext uri="{A12FA001-AC4F-418D-AE19-62706E023703}">
                      <ahyp:hlinkClr xmlns:ahyp="http://schemas.microsoft.com/office/drawing/2018/hyperlinkcolor" val="tx"/>
                    </a:ext>
                  </a:extLst>
                </a:hlinkClick>
              </a:rPr>
              <a:t>https://bit.ly/3CxCbf4</a:t>
            </a:r>
            <a:r>
              <a:rPr lang="en-US" sz="3200" b="1">
                <a:solidFill>
                  <a:srgbClr val="7030A0"/>
                </a:solidFill>
              </a:rPr>
              <a:t> </a:t>
            </a:r>
          </a:p>
        </p:txBody>
      </p:sp>
      <p:pic>
        <p:nvPicPr>
          <p:cNvPr id="6" name="Picture 5" descr="A group of hands holding up colorful speech bubbles&#10;&#10;Description automatically generated">
            <a:extLst>
              <a:ext uri="{FF2B5EF4-FFF2-40B4-BE49-F238E27FC236}">
                <a16:creationId xmlns:a16="http://schemas.microsoft.com/office/drawing/2014/main" id="{EBC967BA-A136-CCD4-B325-2F8D5DE97771}"/>
              </a:ext>
            </a:extLst>
          </p:cNvPr>
          <p:cNvPicPr>
            <a:picLocks noChangeAspect="1"/>
          </p:cNvPicPr>
          <p:nvPr/>
        </p:nvPicPr>
        <p:blipFill>
          <a:blip r:embed="rId4" cstate="email">
            <a:extLst>
              <a:ext uri="{28A0092B-C50C-407E-A947-70E740481C1C}">
                <a14:useLocalDpi xmlns:a14="http://schemas.microsoft.com/office/drawing/2010/main"/>
              </a:ext>
              <a:ext uri="{837473B0-CC2E-450A-ABE3-18F120FF3D39}">
                <a1611:picAttrSrcUrl xmlns:a1611="http://schemas.microsoft.com/office/drawing/2016/11/main" r:id="rId5"/>
              </a:ext>
            </a:extLst>
          </a:blip>
          <a:stretch>
            <a:fillRect/>
          </a:stretch>
        </p:blipFill>
        <p:spPr>
          <a:xfrm>
            <a:off x="8434625" y="3907097"/>
            <a:ext cx="3465827" cy="2538718"/>
          </a:xfrm>
          <a:prstGeom prst="rect">
            <a:avLst/>
          </a:prstGeom>
        </p:spPr>
      </p:pic>
    </p:spTree>
    <p:extLst>
      <p:ext uri="{BB962C8B-B14F-4D97-AF65-F5344CB8AC3E}">
        <p14:creationId xmlns:p14="http://schemas.microsoft.com/office/powerpoint/2010/main" val="209892144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D0A8787A-FB1E-CB4F-69AE-C8A67B135A00}"/>
              </a:ext>
            </a:extLst>
          </p:cNvPr>
          <p:cNvSpPr>
            <a:spLocks noGrp="1"/>
          </p:cNvSpPr>
          <p:nvPr>
            <p:ph type="title"/>
          </p:nvPr>
        </p:nvSpPr>
        <p:spPr/>
        <p:txBody>
          <a:bodyPr/>
          <a:lstStyle/>
          <a:p>
            <a:r>
              <a:rPr lang="en-GB" dirty="0"/>
              <a:t>Why times-tables matter for KS2</a:t>
            </a:r>
            <a:endParaRPr lang="en-US" dirty="0"/>
          </a:p>
        </p:txBody>
      </p:sp>
      <p:sp>
        <p:nvSpPr>
          <p:cNvPr id="6" name="Rectangle 1">
            <a:extLst>
              <a:ext uri="{FF2B5EF4-FFF2-40B4-BE49-F238E27FC236}">
                <a16:creationId xmlns:a16="http://schemas.microsoft.com/office/drawing/2014/main" id="{101616C8-C5D2-1335-9147-7385BBB2FF10}"/>
              </a:ext>
            </a:extLst>
          </p:cNvPr>
          <p:cNvSpPr>
            <a:spLocks noGrp="1" noChangeArrowheads="1"/>
          </p:cNvSpPr>
          <p:nvPr>
            <p:ph idx="1"/>
          </p:nvPr>
        </p:nvSpPr>
        <p:spPr bwMode="auto">
          <a:xfrm>
            <a:off x="503854" y="2198871"/>
            <a:ext cx="8857044" cy="286232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ts val="600"/>
              </a:spcBef>
              <a:spcAft>
                <a:spcPts val="600"/>
              </a:spcAft>
              <a:buClrTx/>
              <a:buSzTx/>
              <a:buFontTx/>
              <a:buChar char="•"/>
              <a:tabLst/>
            </a:pPr>
            <a:r>
              <a:rPr kumimoji="0" lang="en-US" altLang="en-US" sz="3200" b="0" i="0" u="none" strike="noStrike" cap="none" normalizeH="0" baseline="0" dirty="0">
                <a:ln>
                  <a:noFill/>
                </a:ln>
                <a:solidFill>
                  <a:srgbClr val="000000"/>
                </a:solidFill>
                <a:effectLst/>
                <a:latin typeface="Arial" panose="020B0604020202020204" pitchFamily="34" charset="0"/>
              </a:rPr>
              <a:t>Automatic recall reduces working memory load</a:t>
            </a:r>
          </a:p>
          <a:p>
            <a:pPr marL="0" marR="0" lvl="0" indent="0" algn="l" defTabSz="914400" rtl="0" eaLnBrk="0" fontAlgn="base" latinLnBrk="0" hangingPunct="0">
              <a:lnSpc>
                <a:spcPct val="100000"/>
              </a:lnSpc>
              <a:spcBef>
                <a:spcPts val="600"/>
              </a:spcBef>
              <a:spcAft>
                <a:spcPts val="600"/>
              </a:spcAft>
              <a:buClrTx/>
              <a:buSzTx/>
              <a:buFontTx/>
              <a:buChar char="•"/>
              <a:tabLst/>
            </a:pPr>
            <a:r>
              <a:rPr kumimoji="0" lang="en-US" altLang="en-US" sz="3200" b="0" i="0" u="none" strike="noStrike" cap="none" normalizeH="0" baseline="0" dirty="0">
                <a:ln>
                  <a:noFill/>
                </a:ln>
                <a:solidFill>
                  <a:srgbClr val="000000"/>
                </a:solidFill>
                <a:effectLst/>
                <a:latin typeface="Arial" panose="020B0604020202020204" pitchFamily="34" charset="0"/>
              </a:rPr>
              <a:t>Enables efficient written methods, fractions, scaling and algebraic thinking</a:t>
            </a:r>
          </a:p>
          <a:p>
            <a:pPr marL="0" marR="0" lvl="0" indent="0" algn="l" defTabSz="914400" rtl="0" eaLnBrk="0" fontAlgn="base" latinLnBrk="0" hangingPunct="0">
              <a:lnSpc>
                <a:spcPct val="100000"/>
              </a:lnSpc>
              <a:spcBef>
                <a:spcPts val="600"/>
              </a:spcBef>
              <a:spcAft>
                <a:spcPts val="600"/>
              </a:spcAft>
              <a:buClrTx/>
              <a:buSzTx/>
              <a:buFontTx/>
              <a:buChar char="•"/>
              <a:tabLst/>
            </a:pPr>
            <a:r>
              <a:rPr kumimoji="0" lang="en-US" altLang="en-US" sz="3200" b="0" i="0" u="none" strike="noStrike" cap="none" normalizeH="0" baseline="0" dirty="0">
                <a:ln>
                  <a:noFill/>
                </a:ln>
                <a:solidFill>
                  <a:srgbClr val="000000"/>
                </a:solidFill>
                <a:effectLst/>
                <a:latin typeface="Arial" panose="020B0604020202020204" pitchFamily="34" charset="0"/>
              </a:rPr>
              <a:t>Supports reasoning &amp; problem solving across the curriculum</a:t>
            </a:r>
            <a:endParaRPr kumimoji="0" lang="en-US" altLang="en-US" sz="32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29086608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
            <a:extLst>
              <a:ext uri="{FF2B5EF4-FFF2-40B4-BE49-F238E27FC236}">
                <a16:creationId xmlns:a16="http://schemas.microsoft.com/office/drawing/2014/main" id="{69683219-2379-0B93-007D-BCF4D7A26845}"/>
              </a:ext>
            </a:extLst>
          </p:cNvPr>
          <p:cNvSpPr>
            <a:spLocks noGrp="1" noChangeArrowheads="1"/>
          </p:cNvSpPr>
          <p:nvPr>
            <p:ph type="title"/>
          </p:nvPr>
        </p:nvSpPr>
        <p:spPr bwMode="auto">
          <a:xfrm>
            <a:off x="0" y="0"/>
            <a:ext cx="8185895" cy="7694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lang="en-US" altLang="en-US" dirty="0"/>
              <a:t>Evidence: MTC &amp; later KS2 success </a:t>
            </a:r>
          </a:p>
        </p:txBody>
      </p:sp>
      <p:sp>
        <p:nvSpPr>
          <p:cNvPr id="5" name="Rectangle 2">
            <a:extLst>
              <a:ext uri="{FF2B5EF4-FFF2-40B4-BE49-F238E27FC236}">
                <a16:creationId xmlns:a16="http://schemas.microsoft.com/office/drawing/2014/main" id="{8C0CCB39-EC99-CB68-0DCE-B40654AA69BE}"/>
              </a:ext>
            </a:extLst>
          </p:cNvPr>
          <p:cNvSpPr>
            <a:spLocks noGrp="1" noChangeArrowheads="1"/>
          </p:cNvSpPr>
          <p:nvPr>
            <p:ph idx="1"/>
          </p:nvPr>
        </p:nvSpPr>
        <p:spPr bwMode="auto">
          <a:xfrm>
            <a:off x="279918" y="1613118"/>
            <a:ext cx="11457992" cy="138499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r>
              <a:rPr lang="en-US" altLang="en-US" dirty="0"/>
              <a:t>National statistics show attainment and rising average scores (2022–2024).</a:t>
            </a:r>
          </a:p>
          <a:p>
            <a:pPr marL="0" marR="0" lvl="0" indent="0" algn="l" defTabSz="914400" rtl="0" eaLnBrk="0" fontAlgn="base" latinLnBrk="0" hangingPunct="0">
              <a:lnSpc>
                <a:spcPct val="100000"/>
              </a:lnSpc>
              <a:spcBef>
                <a:spcPct val="0"/>
              </a:spcBef>
              <a:spcAft>
                <a:spcPct val="0"/>
              </a:spcAft>
              <a:buClrTx/>
              <a:buSzTx/>
              <a:buFontTx/>
              <a:buChar char="•"/>
              <a:tabLst/>
            </a:pPr>
            <a:r>
              <a:rPr lang="en-US" altLang="en-US" dirty="0"/>
              <a:t>Research &amp; practitioner analyses: higher MTC fluency generally associated with higher KS2 </a:t>
            </a:r>
            <a:r>
              <a:rPr lang="en-US" altLang="en-US" dirty="0" err="1"/>
              <a:t>maths</a:t>
            </a:r>
            <a:r>
              <a:rPr lang="en-US" altLang="en-US"/>
              <a:t> outcomes.</a:t>
            </a:r>
          </a:p>
        </p:txBody>
      </p:sp>
      <p:sp>
        <p:nvSpPr>
          <p:cNvPr id="6" name="Rectangle 3">
            <a:extLst>
              <a:ext uri="{FF2B5EF4-FFF2-40B4-BE49-F238E27FC236}">
                <a16:creationId xmlns:a16="http://schemas.microsoft.com/office/drawing/2014/main" id="{E916991C-51DF-2EA7-2709-35688C9F7BC5}"/>
              </a:ext>
            </a:extLst>
          </p:cNvPr>
          <p:cNvSpPr>
            <a:spLocks noChangeArrowheads="1"/>
          </p:cNvSpPr>
          <p:nvPr/>
        </p:nvSpPr>
        <p:spPr bwMode="auto">
          <a:xfrm>
            <a:off x="279918" y="3461657"/>
            <a:ext cx="9032033" cy="286232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lang="en-US" altLang="en-US"/>
              <a:t>Cambridge </a:t>
            </a:r>
            <a:r>
              <a:rPr lang="en-US" altLang="en-US" err="1"/>
              <a:t>Maths</a:t>
            </a:r>
            <a:r>
              <a:rPr lang="en-US" altLang="en-US"/>
              <a:t> Hub / Insight Inform</a:t>
            </a:r>
            <a:br>
              <a:rPr lang="en-US" altLang="en-US"/>
            </a:br>
            <a:r>
              <a:rPr lang="en-US" altLang="en-US"/>
              <a:t>From “Multiplication tables: from Year 4 to Year 7” (Cambridge </a:t>
            </a:r>
            <a:r>
              <a:rPr lang="en-US" altLang="en-US" err="1"/>
              <a:t>Maths</a:t>
            </a:r>
            <a:r>
              <a:rPr lang="en-US" altLang="en-US"/>
              <a:t> Hub). Key findings:</a:t>
            </a:r>
          </a:p>
          <a:p>
            <a:pPr marL="0" marR="0" lvl="0" indent="0" algn="l" defTabSz="914400" rtl="0" eaLnBrk="0" fontAlgn="base" latinLnBrk="0" hangingPunct="0">
              <a:lnSpc>
                <a:spcPct val="100000"/>
              </a:lnSpc>
              <a:spcBef>
                <a:spcPct val="0"/>
              </a:spcBef>
              <a:spcAft>
                <a:spcPct val="0"/>
              </a:spcAft>
              <a:buClrTx/>
              <a:buSzTx/>
              <a:buFontTx/>
              <a:buChar char="•"/>
              <a:tabLst/>
            </a:pPr>
            <a:r>
              <a:rPr lang="en-US" altLang="en-US"/>
              <a:t>They report a fairly strong positive correlation between Year 4 MTC scores and KS2 </a:t>
            </a:r>
            <a:r>
              <a:rPr lang="en-US" altLang="en-US" err="1"/>
              <a:t>Maths</a:t>
            </a:r>
            <a:r>
              <a:rPr lang="en-US" altLang="en-US"/>
              <a:t> SATs scores.</a:t>
            </a:r>
          </a:p>
          <a:p>
            <a:pPr marL="0" marR="0" lvl="0" indent="0" algn="l" defTabSz="914400" rtl="0" eaLnBrk="0" fontAlgn="base" latinLnBrk="0" hangingPunct="0">
              <a:lnSpc>
                <a:spcPct val="100000"/>
              </a:lnSpc>
              <a:spcBef>
                <a:spcPct val="0"/>
              </a:spcBef>
              <a:spcAft>
                <a:spcPct val="0"/>
              </a:spcAft>
              <a:buClrTx/>
              <a:buSzTx/>
              <a:tabLst/>
            </a:pPr>
            <a:r>
              <a:rPr lang="en-US" altLang="en-US"/>
              <a:t>Pupils who scored 19 or above out of 25 on the MTC almost all achieved the expected standard in KS2. </a:t>
            </a:r>
          </a:p>
          <a:p>
            <a:pPr marL="0" marR="0" lvl="0" indent="0" algn="l" defTabSz="914400" rtl="0" eaLnBrk="0" fontAlgn="base" latinLnBrk="0" hangingPunct="0">
              <a:lnSpc>
                <a:spcPct val="100000"/>
              </a:lnSpc>
              <a:spcBef>
                <a:spcPct val="0"/>
              </a:spcBef>
              <a:spcAft>
                <a:spcPct val="0"/>
              </a:spcAft>
              <a:buClrTx/>
              <a:buSzTx/>
              <a:tabLst/>
            </a:pPr>
            <a:r>
              <a:rPr lang="en-US" altLang="en-US"/>
              <a:t>Pupils scoring 13 or below almost none achieved the expected standard. Among those getting full marks in the MTC (25/25), their KS2 scaled scores varied (from 102 to 120), with a mean around 110. </a:t>
            </a:r>
          </a:p>
          <a:p>
            <a:pPr marL="0" marR="0" lvl="0" indent="0" algn="l" defTabSz="914400" rtl="0" eaLnBrk="0" fontAlgn="base" latinLnBrk="0" hangingPunct="0">
              <a:lnSpc>
                <a:spcPct val="100000"/>
              </a:lnSpc>
              <a:spcBef>
                <a:spcPct val="0"/>
              </a:spcBef>
              <a:spcAft>
                <a:spcPct val="0"/>
              </a:spcAft>
              <a:buClrTx/>
              <a:buSzTx/>
              <a:buFontTx/>
              <a:buNone/>
              <a:tabLst/>
            </a:pPr>
            <a:endParaRPr lang="en-US" altLang="en-US"/>
          </a:p>
        </p:txBody>
      </p:sp>
    </p:spTree>
    <p:extLst>
      <p:ext uri="{BB962C8B-B14F-4D97-AF65-F5344CB8AC3E}">
        <p14:creationId xmlns:p14="http://schemas.microsoft.com/office/powerpoint/2010/main" val="215695619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863283-ED2D-2FD3-BAEB-D4861E1C89E3}"/>
              </a:ext>
            </a:extLst>
          </p:cNvPr>
          <p:cNvSpPr>
            <a:spLocks noGrp="1"/>
          </p:cNvSpPr>
          <p:nvPr>
            <p:ph type="title"/>
          </p:nvPr>
        </p:nvSpPr>
        <p:spPr>
          <a:xfrm>
            <a:off x="0" y="-255756"/>
            <a:ext cx="10515600" cy="1325563"/>
          </a:xfrm>
        </p:spPr>
        <p:txBody>
          <a:bodyPr/>
          <a:lstStyle/>
          <a:p>
            <a:r>
              <a:rPr lang="en-GB"/>
              <a:t>Ready-to-Progress in practice</a:t>
            </a:r>
            <a:endParaRPr lang="en-US"/>
          </a:p>
        </p:txBody>
      </p:sp>
      <p:sp>
        <p:nvSpPr>
          <p:cNvPr id="4" name="Rectangle 1">
            <a:extLst>
              <a:ext uri="{FF2B5EF4-FFF2-40B4-BE49-F238E27FC236}">
                <a16:creationId xmlns:a16="http://schemas.microsoft.com/office/drawing/2014/main" id="{B723DC87-D4A9-023D-3252-F665A1789EB2}"/>
              </a:ext>
            </a:extLst>
          </p:cNvPr>
          <p:cNvSpPr>
            <a:spLocks noGrp="1" noChangeArrowheads="1"/>
          </p:cNvSpPr>
          <p:nvPr>
            <p:ph idx="1"/>
          </p:nvPr>
        </p:nvSpPr>
        <p:spPr bwMode="auto">
          <a:xfrm>
            <a:off x="135757" y="1238375"/>
            <a:ext cx="10244086" cy="15696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3200" b="0" i="0" u="none" strike="noStrike" cap="none" normalizeH="0" baseline="0" dirty="0">
                <a:ln>
                  <a:noFill/>
                </a:ln>
                <a:solidFill>
                  <a:srgbClr val="000000"/>
                </a:solidFill>
                <a:effectLst/>
                <a:latin typeface="Arial" panose="020B0604020202020204" pitchFamily="34" charset="0"/>
              </a:rPr>
              <a:t>Secure core skills: grouping, </a:t>
            </a:r>
            <a:r>
              <a:rPr kumimoji="0" lang="en-US" altLang="en-US" sz="3200" b="0" i="0" u="none" strike="noStrike" cap="none" normalizeH="0" baseline="0" dirty="0" err="1">
                <a:ln>
                  <a:noFill/>
                </a:ln>
                <a:solidFill>
                  <a:srgbClr val="000000"/>
                </a:solidFill>
                <a:effectLst/>
                <a:latin typeface="Arial" panose="020B0604020202020204" pitchFamily="34" charset="0"/>
              </a:rPr>
              <a:t>unitising</a:t>
            </a:r>
            <a:r>
              <a:rPr kumimoji="0" lang="en-US" altLang="en-US" sz="3200" b="0" i="0" u="none" strike="noStrike" cap="none" normalizeH="0" baseline="0" dirty="0">
                <a:ln>
                  <a:noFill/>
                </a:ln>
                <a:solidFill>
                  <a:srgbClr val="000000"/>
                </a:solidFill>
                <a:effectLst/>
                <a:latin typeface="Arial" panose="020B0604020202020204" pitchFamily="34" charset="0"/>
              </a:rPr>
              <a:t>, part–whole</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3200" b="0" i="0" u="none" strike="noStrike" cap="none" normalizeH="0" baseline="0" dirty="0">
                <a:ln>
                  <a:noFill/>
                </a:ln>
                <a:solidFill>
                  <a:srgbClr val="000000"/>
                </a:solidFill>
                <a:effectLst/>
                <a:latin typeface="Arial" panose="020B0604020202020204" pitchFamily="34" charset="0"/>
              </a:rPr>
              <a:t>Focus on efficiency: commutativity, distributive thinking</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GB" sz="3200" b="0" i="0" u="none" strike="noStrike" cap="none" normalizeH="0" baseline="0" dirty="0">
                <a:ln>
                  <a:noFill/>
                </a:ln>
                <a:solidFill>
                  <a:srgbClr val="000000"/>
                </a:solidFill>
                <a:effectLst/>
                <a:latin typeface="Arial" panose="020B0604020202020204" pitchFamily="34" charset="0"/>
              </a:rPr>
              <a:t>Prioritise</a:t>
            </a:r>
            <a:r>
              <a:rPr kumimoji="0" lang="en-US" altLang="en-US" sz="3200" b="0" i="0" u="none" strike="noStrike" cap="none" normalizeH="0" baseline="0" dirty="0">
                <a:ln>
                  <a:noFill/>
                </a:ln>
                <a:solidFill>
                  <a:srgbClr val="000000"/>
                </a:solidFill>
                <a:effectLst/>
                <a:latin typeface="Arial" panose="020B0604020202020204" pitchFamily="34" charset="0"/>
              </a:rPr>
              <a:t> core 36 facts as foundation for recall</a:t>
            </a:r>
            <a:endParaRPr kumimoji="0" lang="en-US" altLang="en-US" sz="3200" b="0" i="0" u="none" strike="noStrike" cap="none" normalizeH="0" baseline="0" dirty="0">
              <a:ln>
                <a:noFill/>
              </a:ln>
              <a:solidFill>
                <a:schemeClr val="tx1"/>
              </a:solidFill>
              <a:effectLst/>
              <a:latin typeface="Arial" panose="020B0604020202020204" pitchFamily="34" charset="0"/>
            </a:endParaRPr>
          </a:p>
        </p:txBody>
      </p:sp>
      <p:pic>
        <p:nvPicPr>
          <p:cNvPr id="1027" name="Picture 3" descr="Exemplification of ready-to-progress ...">
            <a:extLst>
              <a:ext uri="{FF2B5EF4-FFF2-40B4-BE49-F238E27FC236}">
                <a16:creationId xmlns:a16="http://schemas.microsoft.com/office/drawing/2014/main" id="{38E8A423-A27D-8922-AD30-CDEDE7AA63B6}"/>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343252" y="3009260"/>
            <a:ext cx="3492500" cy="2324100"/>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5" descr="A screenshot of a math test&#10;&#10;AI-generated content may be incorrect.">
            <a:extLst>
              <a:ext uri="{FF2B5EF4-FFF2-40B4-BE49-F238E27FC236}">
                <a16:creationId xmlns:a16="http://schemas.microsoft.com/office/drawing/2014/main" id="{8DD8D1A6-1146-DD0E-8EB0-E865F7F9B0D5}"/>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87639" y="2808035"/>
            <a:ext cx="5798103" cy="3848740"/>
          </a:xfrm>
          <a:prstGeom prst="rect">
            <a:avLst/>
          </a:prstGeom>
        </p:spPr>
      </p:pic>
    </p:spTree>
    <p:extLst>
      <p:ext uri="{BB962C8B-B14F-4D97-AF65-F5344CB8AC3E}">
        <p14:creationId xmlns:p14="http://schemas.microsoft.com/office/powerpoint/2010/main" val="205088815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
            <a:extLst>
              <a:ext uri="{FF2B5EF4-FFF2-40B4-BE49-F238E27FC236}">
                <a16:creationId xmlns:a16="http://schemas.microsoft.com/office/drawing/2014/main" id="{C3105FDE-6C52-3EC2-F17A-1D78377A77E6}"/>
              </a:ext>
            </a:extLst>
          </p:cNvPr>
          <p:cNvSpPr>
            <a:spLocks noGrp="1" noChangeArrowheads="1"/>
          </p:cNvSpPr>
          <p:nvPr>
            <p:ph type="title"/>
          </p:nvPr>
        </p:nvSpPr>
        <p:spPr bwMode="auto">
          <a:xfrm>
            <a:off x="241041" y="296316"/>
            <a:ext cx="7129324" cy="7694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lang="en-US" altLang="en-US" dirty="0"/>
              <a:t>The 36 facts: why they matter </a:t>
            </a:r>
          </a:p>
        </p:txBody>
      </p:sp>
      <p:sp>
        <p:nvSpPr>
          <p:cNvPr id="5" name="Rectangle 2">
            <a:extLst>
              <a:ext uri="{FF2B5EF4-FFF2-40B4-BE49-F238E27FC236}">
                <a16:creationId xmlns:a16="http://schemas.microsoft.com/office/drawing/2014/main" id="{F2DADA15-489D-0BA6-D1F7-CDA94E058B73}"/>
              </a:ext>
            </a:extLst>
          </p:cNvPr>
          <p:cNvSpPr>
            <a:spLocks noGrp="1" noChangeArrowheads="1"/>
          </p:cNvSpPr>
          <p:nvPr>
            <p:ph idx="1"/>
          </p:nvPr>
        </p:nvSpPr>
        <p:spPr bwMode="auto">
          <a:xfrm>
            <a:off x="241041" y="580567"/>
            <a:ext cx="10787743" cy="35394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32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3200" b="0" i="0" u="none" strike="noStrike" cap="none" normalizeH="0" baseline="0" dirty="0">
                <a:ln>
                  <a:noFill/>
                </a:ln>
                <a:solidFill>
                  <a:srgbClr val="000000"/>
                </a:solidFill>
                <a:effectLst/>
                <a:latin typeface="Arial" panose="020B0604020202020204" pitchFamily="34" charset="0"/>
              </a:rPr>
              <a:t>Reduced set: commutativity cuts ~144 facts → 36 key ones</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3200" b="0" i="0" u="none" strike="noStrike" cap="none" normalizeH="0" baseline="0" dirty="0">
                <a:ln>
                  <a:noFill/>
                </a:ln>
                <a:solidFill>
                  <a:srgbClr val="000000"/>
                </a:solidFill>
                <a:effectLst/>
                <a:latin typeface="Arial" panose="020B0604020202020204" pitchFamily="34" charset="0"/>
              </a:rPr>
              <a:t>Learn ‘harder’ facts (6s, 7s, 8s, 9s, 12s) through patterns and strategies</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3200" b="0" i="0" u="none" strike="noStrike" cap="none" normalizeH="0" baseline="0" dirty="0">
                <a:ln>
                  <a:noFill/>
                </a:ln>
                <a:solidFill>
                  <a:srgbClr val="000000"/>
                </a:solidFill>
                <a:effectLst/>
                <a:latin typeface="Arial" panose="020B0604020202020204" pitchFamily="34" charset="0"/>
              </a:rPr>
              <a:t>Build recall </a:t>
            </a:r>
            <a:r>
              <a:rPr kumimoji="0" lang="en-US" altLang="en-US" sz="3200" b="0" i="1" u="none" strike="noStrike" cap="none" normalizeH="0" baseline="0" dirty="0">
                <a:ln>
                  <a:noFill/>
                </a:ln>
                <a:solidFill>
                  <a:srgbClr val="000000"/>
                </a:solidFill>
                <a:effectLst/>
                <a:latin typeface="Arial" panose="020B0604020202020204" pitchFamily="34" charset="0"/>
              </a:rPr>
              <a:t>and</a:t>
            </a:r>
            <a:r>
              <a:rPr kumimoji="0" lang="en-US" altLang="en-US" sz="3200" b="0" i="0" u="none" strike="noStrike" cap="none" normalizeH="0" baseline="0" dirty="0">
                <a:ln>
                  <a:noFill/>
                </a:ln>
                <a:solidFill>
                  <a:srgbClr val="000000"/>
                </a:solidFill>
                <a:effectLst/>
                <a:latin typeface="Arial" panose="020B0604020202020204" pitchFamily="34" charset="0"/>
              </a:rPr>
              <a:t> reasoning: derive, not just chant</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3200" b="0" i="0" u="none" strike="noStrike" cap="none" normalizeH="0" baseline="0" dirty="0">
              <a:ln>
                <a:noFill/>
              </a:ln>
              <a:solidFill>
                <a:schemeClr val="tx1"/>
              </a:solidFill>
              <a:effectLst/>
              <a:latin typeface="Arial" panose="020B0604020202020204" pitchFamily="34" charset="0"/>
            </a:endParaRPr>
          </a:p>
        </p:txBody>
      </p:sp>
      <p:pic>
        <p:nvPicPr>
          <p:cNvPr id="7" name="Picture 6" descr="A row of white rectangular objects with black numbers&#10;&#10;AI-generated content may be incorrect.">
            <a:extLst>
              <a:ext uri="{FF2B5EF4-FFF2-40B4-BE49-F238E27FC236}">
                <a16:creationId xmlns:a16="http://schemas.microsoft.com/office/drawing/2014/main" id="{84773E2B-B46D-0653-3538-F4AEC47305F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46449" y="4119997"/>
            <a:ext cx="7772400" cy="2104590"/>
          </a:xfrm>
          <a:prstGeom prst="rect">
            <a:avLst/>
          </a:prstGeom>
        </p:spPr>
      </p:pic>
    </p:spTree>
    <p:extLst>
      <p:ext uri="{BB962C8B-B14F-4D97-AF65-F5344CB8AC3E}">
        <p14:creationId xmlns:p14="http://schemas.microsoft.com/office/powerpoint/2010/main" val="247991017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216876-1C22-F6E3-B2B8-DB7526121BB1}"/>
              </a:ext>
            </a:extLst>
          </p:cNvPr>
          <p:cNvSpPr>
            <a:spLocks noGrp="1"/>
          </p:cNvSpPr>
          <p:nvPr>
            <p:ph type="title"/>
          </p:nvPr>
        </p:nvSpPr>
        <p:spPr>
          <a:xfrm>
            <a:off x="0" y="-222984"/>
            <a:ext cx="10515600" cy="1325563"/>
          </a:xfrm>
        </p:spPr>
        <p:txBody>
          <a:bodyPr/>
          <a:lstStyle/>
          <a:p>
            <a:r>
              <a:rPr lang="en-GB" dirty="0"/>
              <a:t>The MTC is Not Just a Year 4 Fix</a:t>
            </a:r>
            <a:endParaRPr lang="en-US" dirty="0"/>
          </a:p>
        </p:txBody>
      </p:sp>
      <p:sp>
        <p:nvSpPr>
          <p:cNvPr id="4" name="Rectangle 1">
            <a:extLst>
              <a:ext uri="{FF2B5EF4-FFF2-40B4-BE49-F238E27FC236}">
                <a16:creationId xmlns:a16="http://schemas.microsoft.com/office/drawing/2014/main" id="{A5123838-8B28-EF82-EA3C-A9051ED0BED2}"/>
              </a:ext>
            </a:extLst>
          </p:cNvPr>
          <p:cNvSpPr>
            <a:spLocks noGrp="1" noChangeArrowheads="1"/>
          </p:cNvSpPr>
          <p:nvPr>
            <p:ph idx="1"/>
          </p:nvPr>
        </p:nvSpPr>
        <p:spPr bwMode="auto">
          <a:xfrm>
            <a:off x="391885" y="1225689"/>
            <a:ext cx="11800115" cy="6001643"/>
          </a:xfrm>
          <a:prstGeom prst="rect">
            <a:avLst/>
          </a:prstGeom>
          <a:solidFill>
            <a:schemeClr val="bg1"/>
          </a:solidFill>
          <a:ln>
            <a:noFill/>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32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3200" b="0" i="0" u="none" strike="noStrike" cap="none" normalizeH="0" baseline="0" dirty="0">
                <a:ln>
                  <a:noFill/>
                </a:ln>
                <a:solidFill>
                  <a:srgbClr val="000000"/>
                </a:solidFill>
                <a:effectLst/>
                <a:latin typeface="Arial" panose="020B0604020202020204" pitchFamily="34" charset="0"/>
              </a:rPr>
              <a:t>Multiplication fluency is </a:t>
            </a:r>
            <a:r>
              <a:rPr kumimoji="0" lang="en-US" altLang="en-US" sz="3200" b="1" i="0" u="none" strike="noStrike" cap="none" normalizeH="0" baseline="0" dirty="0">
                <a:ln>
                  <a:noFill/>
                </a:ln>
                <a:solidFill>
                  <a:srgbClr val="000000"/>
                </a:solidFill>
                <a:effectLst/>
                <a:latin typeface="Arial" panose="020B0604020202020204" pitchFamily="34" charset="0"/>
              </a:rPr>
              <a:t>cumulative</a:t>
            </a:r>
            <a:r>
              <a:rPr kumimoji="0" lang="en-US" altLang="en-US" sz="3200" b="0" i="0" u="none" strike="noStrike" cap="none" normalizeH="0" baseline="0" dirty="0">
                <a:ln>
                  <a:noFill/>
                </a:ln>
                <a:solidFill>
                  <a:srgbClr val="000000"/>
                </a:solidFill>
                <a:effectLst/>
                <a:latin typeface="Arial" panose="020B0604020202020204" pitchFamily="34" charset="0"/>
              </a:rPr>
              <a:t> – the MTC outcome reflects learning </a:t>
            </a:r>
            <a:r>
              <a:rPr kumimoji="0" lang="en-US" altLang="en-US" sz="3200" b="1" i="0" u="none" strike="noStrike" cap="none" normalizeH="0" baseline="0" dirty="0">
                <a:ln>
                  <a:noFill/>
                </a:ln>
                <a:solidFill>
                  <a:srgbClr val="000000"/>
                </a:solidFill>
                <a:effectLst/>
                <a:latin typeface="Arial" panose="020B0604020202020204" pitchFamily="34" charset="0"/>
              </a:rPr>
              <a:t>from EYFS to Year 4</a:t>
            </a:r>
            <a:r>
              <a:rPr kumimoji="0" lang="en-US" altLang="en-US" sz="3200" b="0" i="0" u="none" strike="noStrike" cap="none" normalizeH="0" baseline="0" dirty="0">
                <a:ln>
                  <a:noFill/>
                </a:ln>
                <a:solidFill>
                  <a:srgbClr val="000000"/>
                </a:solidFill>
                <a:effectLst/>
                <a:latin typeface="Arial" panose="020B0604020202020204" pitchFamily="34" charset="0"/>
              </a:rPr>
              <a:t>.</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3200" b="0" i="0" u="none" strike="noStrike" cap="none" normalizeH="0" baseline="0" dirty="0">
                <a:ln>
                  <a:noFill/>
                </a:ln>
                <a:solidFill>
                  <a:srgbClr val="000000"/>
                </a:solidFill>
                <a:effectLst/>
                <a:latin typeface="Arial" panose="020B0604020202020204" pitchFamily="34" charset="0"/>
              </a:rPr>
              <a:t>Children develop </a:t>
            </a:r>
            <a:r>
              <a:rPr kumimoji="0" lang="en-US" altLang="en-US" sz="3200" b="1" i="0" u="none" strike="noStrike" cap="none" normalizeH="0" baseline="0" dirty="0">
                <a:ln>
                  <a:noFill/>
                </a:ln>
                <a:solidFill>
                  <a:srgbClr val="000000"/>
                </a:solidFill>
                <a:effectLst/>
                <a:latin typeface="Arial" panose="020B0604020202020204" pitchFamily="34" charset="0"/>
              </a:rPr>
              <a:t>conceptual foundations</a:t>
            </a:r>
            <a:r>
              <a:rPr kumimoji="0" lang="en-US" altLang="en-US" sz="3200" b="0" i="0" u="none" strike="noStrike" cap="none" normalizeH="0" baseline="0" dirty="0">
                <a:ln>
                  <a:noFill/>
                </a:ln>
                <a:solidFill>
                  <a:srgbClr val="000000"/>
                </a:solidFill>
                <a:effectLst/>
                <a:latin typeface="Arial" panose="020B0604020202020204" pitchFamily="34" charset="0"/>
              </a:rPr>
              <a:t> early: equal groups, sharing, pattern spotting, and language of multiplication/division.</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3200" b="0" i="0" u="none" strike="noStrike" cap="none" normalizeH="0" baseline="0" dirty="0">
                <a:ln>
                  <a:noFill/>
                </a:ln>
                <a:solidFill>
                  <a:srgbClr val="000000"/>
                </a:solidFill>
                <a:effectLst/>
                <a:latin typeface="Arial" panose="020B0604020202020204" pitchFamily="34" charset="0"/>
              </a:rPr>
              <a:t>Progression moves from </a:t>
            </a:r>
            <a:r>
              <a:rPr kumimoji="0" lang="en-US" altLang="en-US" sz="3200" b="1" i="0" u="none" strike="noStrike" cap="none" normalizeH="0" baseline="0" dirty="0">
                <a:ln>
                  <a:noFill/>
                </a:ln>
                <a:solidFill>
                  <a:srgbClr val="000000"/>
                </a:solidFill>
                <a:effectLst/>
                <a:latin typeface="Arial" panose="020B0604020202020204" pitchFamily="34" charset="0"/>
              </a:rPr>
              <a:t>concrete experiences → pictorial models → abstract fluency</a:t>
            </a:r>
            <a:r>
              <a:rPr kumimoji="0" lang="en-US" altLang="en-US" sz="3200" b="0" i="0" u="none" strike="noStrike" cap="none" normalizeH="0" baseline="0" dirty="0">
                <a:ln>
                  <a:noFill/>
                </a:ln>
                <a:solidFill>
                  <a:srgbClr val="000000"/>
                </a:solidFill>
                <a:effectLst/>
                <a:latin typeface="Arial" panose="020B0604020202020204" pitchFamily="34" charset="0"/>
              </a:rPr>
              <a:t>.</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3200" b="0" i="0" u="none" strike="noStrike" cap="none" normalizeH="0" baseline="0" dirty="0">
                <a:ln>
                  <a:noFill/>
                </a:ln>
                <a:solidFill>
                  <a:srgbClr val="000000"/>
                </a:solidFill>
                <a:effectLst/>
                <a:latin typeface="Arial" panose="020B0604020202020204" pitchFamily="34" charset="0"/>
              </a:rPr>
              <a:t>The 36 key facts are a </a:t>
            </a:r>
            <a:r>
              <a:rPr kumimoji="0" lang="en-US" altLang="en-US" sz="3200" b="1" i="0" u="none" strike="noStrike" cap="none" normalizeH="0" baseline="0" dirty="0">
                <a:ln>
                  <a:noFill/>
                </a:ln>
                <a:solidFill>
                  <a:srgbClr val="000000"/>
                </a:solidFill>
                <a:effectLst/>
                <a:latin typeface="Arial" panose="020B0604020202020204" pitchFamily="34" charset="0"/>
              </a:rPr>
              <a:t>product of years of reasoning</a:t>
            </a:r>
            <a:r>
              <a:rPr kumimoji="0" lang="en-US" altLang="en-US" sz="3200" b="0" i="0" u="none" strike="noStrike" cap="none" normalizeH="0" baseline="0" dirty="0">
                <a:ln>
                  <a:noFill/>
                </a:ln>
                <a:solidFill>
                  <a:srgbClr val="000000"/>
                </a:solidFill>
                <a:effectLst/>
                <a:latin typeface="Arial" panose="020B0604020202020204" pitchFamily="34" charset="0"/>
              </a:rPr>
              <a:t>, not last-minute practice.</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3200" b="0" i="0" u="none" strike="noStrike" cap="none" normalizeH="0" baseline="0" dirty="0">
                <a:ln>
                  <a:noFill/>
                </a:ln>
                <a:solidFill>
                  <a:srgbClr val="000000"/>
                </a:solidFill>
                <a:effectLst/>
                <a:latin typeface="Arial" panose="020B0604020202020204" pitchFamily="34" charset="0"/>
              </a:rPr>
              <a:t>Success depends on </a:t>
            </a:r>
            <a:r>
              <a:rPr kumimoji="0" lang="en-US" altLang="en-US" sz="3200" b="1" i="0" u="none" strike="noStrike" cap="none" normalizeH="0" baseline="0" dirty="0">
                <a:ln>
                  <a:noFill/>
                </a:ln>
                <a:solidFill>
                  <a:srgbClr val="000000"/>
                </a:solidFill>
                <a:effectLst/>
                <a:latin typeface="Arial" panose="020B0604020202020204" pitchFamily="34" charset="0"/>
              </a:rPr>
              <a:t>embedding multiplicative structures</a:t>
            </a:r>
            <a:r>
              <a:rPr kumimoji="0" lang="en-US" altLang="en-US" sz="3200" b="0" i="0" u="none" strike="noStrike" cap="none" normalizeH="0" baseline="0" dirty="0">
                <a:ln>
                  <a:noFill/>
                </a:ln>
                <a:solidFill>
                  <a:srgbClr val="000000"/>
                </a:solidFill>
                <a:effectLst/>
                <a:latin typeface="Arial" panose="020B0604020202020204" pitchFamily="34" charset="0"/>
              </a:rPr>
              <a:t> across topics (fractions, scaling, measures, arrays).</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32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787089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CC6338-97A4-3513-B820-3097AF19330E}"/>
              </a:ext>
            </a:extLst>
          </p:cNvPr>
          <p:cNvSpPr>
            <a:spLocks noGrp="1"/>
          </p:cNvSpPr>
          <p:nvPr>
            <p:ph type="title"/>
          </p:nvPr>
        </p:nvSpPr>
        <p:spPr>
          <a:xfrm>
            <a:off x="707572" y="29226"/>
            <a:ext cx="10515600" cy="1325563"/>
          </a:xfrm>
        </p:spPr>
        <p:txBody>
          <a:bodyPr/>
          <a:lstStyle/>
          <a:p>
            <a:r>
              <a:rPr lang="en-GB" dirty="0"/>
              <a:t>EYFS &amp; Year 1: building blocks</a:t>
            </a:r>
            <a:endParaRPr lang="en-US" dirty="0"/>
          </a:p>
        </p:txBody>
      </p:sp>
      <p:sp>
        <p:nvSpPr>
          <p:cNvPr id="6" name="Rectangle 3">
            <a:extLst>
              <a:ext uri="{FF2B5EF4-FFF2-40B4-BE49-F238E27FC236}">
                <a16:creationId xmlns:a16="http://schemas.microsoft.com/office/drawing/2014/main" id="{2AE3964E-57B4-D60E-1F68-FC0923C14579}"/>
              </a:ext>
            </a:extLst>
          </p:cNvPr>
          <p:cNvSpPr>
            <a:spLocks noGrp="1" noChangeArrowheads="1"/>
          </p:cNvSpPr>
          <p:nvPr>
            <p:ph idx="1"/>
          </p:nvPr>
        </p:nvSpPr>
        <p:spPr bwMode="auto">
          <a:xfrm>
            <a:off x="539620" y="856674"/>
            <a:ext cx="9623147" cy="526297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b="0" i="0" u="none" strike="noStrike" cap="none" normalizeH="0" baseline="0" dirty="0">
                <a:ln>
                  <a:noFill/>
                </a:ln>
                <a:solidFill>
                  <a:srgbClr val="000000"/>
                </a:solidFill>
                <a:effectLst/>
                <a:latin typeface="Arial" panose="020B0604020202020204" pitchFamily="34" charset="0"/>
              </a:rPr>
              <a:t>EYFS:</a:t>
            </a:r>
          </a:p>
          <a:p>
            <a:pPr marL="457200" marR="0" lvl="1" indent="0" algn="l" defTabSz="914400" rtl="0" eaLnBrk="0" fontAlgn="base" latinLnBrk="0" hangingPunct="0">
              <a:lnSpc>
                <a:spcPct val="100000"/>
              </a:lnSpc>
              <a:spcBef>
                <a:spcPct val="0"/>
              </a:spcBef>
              <a:spcAft>
                <a:spcPct val="0"/>
              </a:spcAft>
              <a:buClrTx/>
              <a:buSzTx/>
              <a:buFontTx/>
              <a:buChar char="•"/>
              <a:tabLst/>
            </a:pPr>
            <a:r>
              <a:rPr kumimoji="0" lang="en-US" altLang="en-US" sz="2800" b="0" i="0" u="none" strike="noStrike" cap="none" normalizeH="0" baseline="0" dirty="0" err="1">
                <a:ln>
                  <a:noFill/>
                </a:ln>
                <a:solidFill>
                  <a:srgbClr val="000000"/>
                </a:solidFill>
                <a:effectLst/>
                <a:latin typeface="Arial" panose="020B0604020202020204" pitchFamily="34" charset="0"/>
              </a:rPr>
              <a:t>Subitising</a:t>
            </a:r>
            <a:r>
              <a:rPr kumimoji="0" lang="en-US" altLang="en-US" sz="2800" b="0" i="0" u="none" strike="noStrike" cap="none" normalizeH="0" baseline="0" dirty="0">
                <a:ln>
                  <a:noFill/>
                </a:ln>
                <a:solidFill>
                  <a:srgbClr val="000000"/>
                </a:solidFill>
                <a:effectLst/>
                <a:latin typeface="Arial" panose="020B0604020202020204" pitchFamily="34" charset="0"/>
              </a:rPr>
              <a:t>, grouping objects, repeated patterns</a:t>
            </a:r>
          </a:p>
          <a:p>
            <a:pPr marL="457200" marR="0" lvl="1" indent="0" algn="l" defTabSz="914400" rtl="0" eaLnBrk="0" fontAlgn="base" latinLnBrk="0" hangingPunct="0">
              <a:lnSpc>
                <a:spcPct val="100000"/>
              </a:lnSpc>
              <a:spcBef>
                <a:spcPct val="0"/>
              </a:spcBef>
              <a:spcAft>
                <a:spcPct val="0"/>
              </a:spcAft>
              <a:buClrTx/>
              <a:buSzTx/>
              <a:buFontTx/>
              <a:buChar char="•"/>
              <a:tabLst/>
            </a:pPr>
            <a:r>
              <a:rPr kumimoji="0" lang="en-US" altLang="en-US" sz="2800" b="0" i="0" u="none" strike="noStrike" cap="none" normalizeH="0" baseline="0" dirty="0">
                <a:ln>
                  <a:noFill/>
                </a:ln>
                <a:solidFill>
                  <a:srgbClr val="000000"/>
                </a:solidFill>
                <a:effectLst/>
                <a:latin typeface="Arial" panose="020B0604020202020204" pitchFamily="34" charset="0"/>
              </a:rPr>
              <a:t>Seeing Patterns such as odds and evens</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b="0" i="0" u="none" strike="noStrike" cap="none" normalizeH="0" baseline="0" dirty="0">
                <a:ln>
                  <a:noFill/>
                </a:ln>
                <a:solidFill>
                  <a:srgbClr val="000000"/>
                </a:solidFill>
                <a:effectLst/>
                <a:latin typeface="Arial" panose="020B0604020202020204" pitchFamily="34" charset="0"/>
              </a:rPr>
              <a:t>Year 1:</a:t>
            </a:r>
          </a:p>
          <a:p>
            <a:pPr marL="457200" marR="0" lvl="1" indent="0" algn="l" defTabSz="914400" rtl="0" eaLnBrk="0" fontAlgn="base" latinLnBrk="0" hangingPunct="0">
              <a:lnSpc>
                <a:spcPct val="100000"/>
              </a:lnSpc>
              <a:spcBef>
                <a:spcPct val="0"/>
              </a:spcBef>
              <a:spcAft>
                <a:spcPct val="0"/>
              </a:spcAft>
              <a:buClrTx/>
              <a:buSzTx/>
              <a:buFontTx/>
              <a:buChar char="•"/>
              <a:tabLst/>
            </a:pPr>
            <a:r>
              <a:rPr kumimoji="0" lang="en-US" altLang="en-US" sz="2800" b="0" i="0" u="none" strike="noStrike" cap="none" normalizeH="0" baseline="0" dirty="0">
                <a:ln>
                  <a:noFill/>
                </a:ln>
                <a:solidFill>
                  <a:srgbClr val="000000"/>
                </a:solidFill>
                <a:effectLst/>
                <a:latin typeface="Arial" panose="020B0604020202020204" pitchFamily="34" charset="0"/>
              </a:rPr>
              <a:t>Equal groups language (“3 groups of 2”)</a:t>
            </a:r>
          </a:p>
          <a:p>
            <a:pPr marL="457200" marR="0" lvl="1" indent="0" algn="l" defTabSz="914400" rtl="0" eaLnBrk="0" fontAlgn="base" latinLnBrk="0" hangingPunct="0">
              <a:lnSpc>
                <a:spcPct val="100000"/>
              </a:lnSpc>
              <a:spcBef>
                <a:spcPct val="0"/>
              </a:spcBef>
              <a:spcAft>
                <a:spcPct val="0"/>
              </a:spcAft>
              <a:buClrTx/>
              <a:buSzTx/>
              <a:buFontTx/>
              <a:buChar char="•"/>
              <a:tabLst/>
            </a:pPr>
            <a:r>
              <a:rPr kumimoji="0" lang="en-US" altLang="en-US" sz="2800" b="0" i="0" u="none" strike="noStrike" cap="none" normalizeH="0" baseline="0" dirty="0">
                <a:ln>
                  <a:noFill/>
                </a:ln>
                <a:solidFill>
                  <a:srgbClr val="000000"/>
                </a:solidFill>
                <a:effectLst/>
                <a:latin typeface="Arial" panose="020B0604020202020204" pitchFamily="34" charset="0"/>
              </a:rPr>
              <a:t>Arrays with counters</a:t>
            </a:r>
          </a:p>
          <a:p>
            <a:pPr marL="457200" marR="0" lvl="1" indent="0" algn="l" defTabSz="914400" rtl="0" eaLnBrk="0" fontAlgn="base" latinLnBrk="0" hangingPunct="0">
              <a:lnSpc>
                <a:spcPct val="100000"/>
              </a:lnSpc>
              <a:spcBef>
                <a:spcPct val="0"/>
              </a:spcBef>
              <a:spcAft>
                <a:spcPct val="0"/>
              </a:spcAft>
              <a:buClrTx/>
              <a:buSzTx/>
              <a:buFontTx/>
              <a:buChar char="•"/>
              <a:tabLst/>
            </a:pPr>
            <a:r>
              <a:rPr kumimoji="0" lang="en-US" altLang="en-US" sz="2800" b="0" i="0" u="none" strike="noStrike" cap="none" normalizeH="0" baseline="0" dirty="0">
                <a:ln>
                  <a:noFill/>
                </a:ln>
                <a:solidFill>
                  <a:srgbClr val="000000"/>
                </a:solidFill>
                <a:effectLst/>
                <a:latin typeface="Arial" panose="020B0604020202020204" pitchFamily="34" charset="0"/>
              </a:rPr>
              <a:t>Doubles &amp; repeated addition as early multiplication</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b="1" i="0" u="none" strike="noStrike" cap="none" normalizeH="0" baseline="0" dirty="0">
                <a:ln>
                  <a:noFill/>
                </a:ln>
                <a:solidFill>
                  <a:srgbClr val="000000"/>
                </a:solidFill>
                <a:effectLst/>
                <a:latin typeface="Arial" panose="020B0604020202020204" pitchFamily="34" charset="0"/>
              </a:rPr>
              <a:t>Practical ideas:</a:t>
            </a:r>
            <a:endParaRPr kumimoji="0" lang="en-US" altLang="en-US"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b="0" i="0" u="none" strike="noStrike" cap="none" normalizeH="0" baseline="0" dirty="0">
                <a:ln>
                  <a:noFill/>
                </a:ln>
                <a:solidFill>
                  <a:srgbClr val="000000"/>
                </a:solidFill>
                <a:effectLst/>
                <a:latin typeface="Arial" panose="020B0604020202020204" pitchFamily="34" charset="0"/>
              </a:rPr>
              <a:t>“Group Hunt” — children sort objects into equal sets</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b="0" i="0" u="none" strike="noStrike" cap="none" normalizeH="0" baseline="0" dirty="0">
                <a:ln>
                  <a:noFill/>
                </a:ln>
                <a:solidFill>
                  <a:srgbClr val="000000"/>
                </a:solidFill>
                <a:effectLst/>
                <a:latin typeface="Arial" panose="020B0604020202020204" pitchFamily="34" charset="0"/>
              </a:rPr>
              <a:t>“ “Build an array” with cubes, then flip to see commutativity</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43044242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03EABE-8EEA-CA8C-F193-4C45ABED84B4}"/>
              </a:ext>
            </a:extLst>
          </p:cNvPr>
          <p:cNvSpPr>
            <a:spLocks noGrp="1"/>
          </p:cNvSpPr>
          <p:nvPr>
            <p:ph type="title"/>
          </p:nvPr>
        </p:nvSpPr>
        <p:spPr/>
        <p:txBody>
          <a:bodyPr/>
          <a:lstStyle/>
          <a:p>
            <a:r>
              <a:rPr lang="en-GB" dirty="0"/>
              <a:t>Year 2: bridging to multiplication</a:t>
            </a:r>
            <a:endParaRPr lang="en-US" dirty="0"/>
          </a:p>
        </p:txBody>
      </p:sp>
      <p:sp>
        <p:nvSpPr>
          <p:cNvPr id="8" name="Rectangle 4">
            <a:extLst>
              <a:ext uri="{FF2B5EF4-FFF2-40B4-BE49-F238E27FC236}">
                <a16:creationId xmlns:a16="http://schemas.microsoft.com/office/drawing/2014/main" id="{0B96C247-0473-301C-D161-610B54922239}"/>
              </a:ext>
            </a:extLst>
          </p:cNvPr>
          <p:cNvSpPr>
            <a:spLocks noGrp="1" noChangeArrowheads="1"/>
          </p:cNvSpPr>
          <p:nvPr>
            <p:ph idx="1"/>
          </p:nvPr>
        </p:nvSpPr>
        <p:spPr bwMode="auto">
          <a:xfrm>
            <a:off x="384853" y="1398637"/>
            <a:ext cx="11422294" cy="48320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endParaRPr lang="en-US" altLang="en-US" dirty="0"/>
          </a:p>
          <a:p>
            <a:pPr marL="0" marR="0" lvl="0" indent="0" algn="l" defTabSz="914400" rtl="0" eaLnBrk="0" fontAlgn="base" latinLnBrk="0" hangingPunct="0">
              <a:lnSpc>
                <a:spcPct val="100000"/>
              </a:lnSpc>
              <a:spcBef>
                <a:spcPct val="0"/>
              </a:spcBef>
              <a:spcAft>
                <a:spcPct val="0"/>
              </a:spcAft>
              <a:buClrTx/>
              <a:buSzTx/>
              <a:buFontTx/>
              <a:buChar char="•"/>
              <a:tabLst/>
            </a:pPr>
            <a:r>
              <a:rPr lang="en-US" altLang="en-US" dirty="0"/>
              <a:t>Build arrays into structured reasoning</a:t>
            </a:r>
          </a:p>
          <a:p>
            <a:pPr marL="0" marR="0" lvl="0" indent="0" algn="l" defTabSz="914400" rtl="0" eaLnBrk="0" fontAlgn="base" latinLnBrk="0" hangingPunct="0">
              <a:lnSpc>
                <a:spcPct val="100000"/>
              </a:lnSpc>
              <a:spcBef>
                <a:spcPct val="0"/>
              </a:spcBef>
              <a:spcAft>
                <a:spcPct val="0"/>
              </a:spcAft>
              <a:buClrTx/>
              <a:buSzTx/>
              <a:buFontTx/>
              <a:buChar char="•"/>
              <a:tabLst/>
            </a:pPr>
            <a:r>
              <a:rPr lang="en-US" altLang="en-US" dirty="0"/>
              <a:t>Connect addition ↔ multiplication</a:t>
            </a:r>
          </a:p>
          <a:p>
            <a:pPr marL="0" marR="0" lvl="0" indent="0" algn="l" defTabSz="914400" rtl="0" eaLnBrk="0" fontAlgn="base" latinLnBrk="0" hangingPunct="0">
              <a:lnSpc>
                <a:spcPct val="100000"/>
              </a:lnSpc>
              <a:spcBef>
                <a:spcPct val="0"/>
              </a:spcBef>
              <a:spcAft>
                <a:spcPct val="0"/>
              </a:spcAft>
              <a:buClrTx/>
              <a:buSzTx/>
              <a:buFontTx/>
              <a:buChar char="•"/>
              <a:tabLst/>
            </a:pPr>
            <a:r>
              <a:rPr lang="en-US" altLang="en-US" dirty="0"/>
              <a:t>Introduce commutativity and early division (sharing &amp; grouping)</a:t>
            </a:r>
          </a:p>
          <a:p>
            <a:pPr marL="0" marR="0" lvl="0" indent="0" algn="l" defTabSz="914400" rtl="0" eaLnBrk="0" fontAlgn="base" latinLnBrk="0" hangingPunct="0">
              <a:lnSpc>
                <a:spcPct val="100000"/>
              </a:lnSpc>
              <a:spcBef>
                <a:spcPct val="0"/>
              </a:spcBef>
              <a:spcAft>
                <a:spcPct val="0"/>
              </a:spcAft>
              <a:buClrTx/>
              <a:buSzTx/>
              <a:buFontTx/>
              <a:buChar char="•"/>
              <a:tabLst/>
            </a:pPr>
            <a:r>
              <a:rPr lang="en-US" altLang="en-US" dirty="0"/>
              <a:t>Start with 2s, 5s, 10s — then extend to 3s</a:t>
            </a:r>
          </a:p>
          <a:p>
            <a:pPr marL="0" marR="0" lvl="0" indent="0" algn="l" defTabSz="914400" rtl="0" eaLnBrk="0" fontAlgn="base" latinLnBrk="0" hangingPunct="0">
              <a:lnSpc>
                <a:spcPct val="100000"/>
              </a:lnSpc>
              <a:spcBef>
                <a:spcPct val="0"/>
              </a:spcBef>
              <a:spcAft>
                <a:spcPct val="0"/>
              </a:spcAft>
              <a:buClrTx/>
              <a:buSzTx/>
              <a:buFontTx/>
              <a:buChar char="•"/>
              <a:tabLst/>
            </a:pPr>
            <a:endParaRPr lang="en-US" altLang="en-US" dirty="0"/>
          </a:p>
          <a:p>
            <a:pPr marL="0" marR="0" lvl="0" indent="0" algn="l" defTabSz="914400" rtl="0" eaLnBrk="0" fontAlgn="base" latinLnBrk="0" hangingPunct="0">
              <a:lnSpc>
                <a:spcPct val="100000"/>
              </a:lnSpc>
              <a:spcBef>
                <a:spcPct val="0"/>
              </a:spcBef>
              <a:spcAft>
                <a:spcPct val="0"/>
              </a:spcAft>
              <a:buClrTx/>
              <a:buSzTx/>
              <a:buFontTx/>
              <a:buNone/>
              <a:tabLst/>
            </a:pPr>
            <a:r>
              <a:rPr lang="en-US" altLang="en-US" dirty="0"/>
              <a:t>Practical ideas:</a:t>
            </a:r>
          </a:p>
          <a:p>
            <a:pPr marL="0" marR="0" lvl="0" indent="0" algn="l" defTabSz="914400" rtl="0" eaLnBrk="0" fontAlgn="base" latinLnBrk="0" hangingPunct="0">
              <a:lnSpc>
                <a:spcPct val="100000"/>
              </a:lnSpc>
              <a:spcBef>
                <a:spcPct val="0"/>
              </a:spcBef>
              <a:spcAft>
                <a:spcPct val="0"/>
              </a:spcAft>
              <a:buClrTx/>
              <a:buSzTx/>
              <a:buFontTx/>
              <a:buChar char="•"/>
              <a:tabLst/>
            </a:pPr>
            <a:r>
              <a:rPr lang="en-US" altLang="en-US" dirty="0"/>
              <a:t>“Fact families”: 3×4 = 12, 4×3 = 12, 12 ÷ 3 = 4</a:t>
            </a:r>
          </a:p>
          <a:p>
            <a:pPr marL="0" marR="0" lvl="0" indent="0" algn="l" defTabSz="914400" rtl="0" eaLnBrk="0" fontAlgn="base" latinLnBrk="0" hangingPunct="0">
              <a:lnSpc>
                <a:spcPct val="100000"/>
              </a:lnSpc>
              <a:spcBef>
                <a:spcPct val="0"/>
              </a:spcBef>
              <a:spcAft>
                <a:spcPct val="0"/>
              </a:spcAft>
              <a:buClrTx/>
              <a:buSzTx/>
              <a:buFontTx/>
              <a:buChar char="•"/>
              <a:tabLst/>
            </a:pPr>
            <a:r>
              <a:rPr lang="en-US" altLang="en-US" dirty="0"/>
              <a:t>“Cover and reveal”: hide part of an array, pupils deduce missing factor</a:t>
            </a:r>
          </a:p>
          <a:p>
            <a:pPr marL="0" marR="0" lvl="0" indent="0" algn="l" defTabSz="914400" rtl="0" eaLnBrk="0" fontAlgn="base" latinLnBrk="0" hangingPunct="0">
              <a:lnSpc>
                <a:spcPct val="100000"/>
              </a:lnSpc>
              <a:spcBef>
                <a:spcPct val="0"/>
              </a:spcBef>
              <a:spcAft>
                <a:spcPct val="0"/>
              </a:spcAft>
              <a:buClrTx/>
              <a:buSzTx/>
              <a:buFontTx/>
              <a:buChar char="•"/>
              <a:tabLst/>
            </a:pPr>
            <a:r>
              <a:rPr lang="en-US" altLang="en-US" dirty="0"/>
              <a:t>Skip-counting with bead strings / number lines</a:t>
            </a:r>
          </a:p>
          <a:p>
            <a:pPr marL="0" marR="0" lvl="0" indent="0" algn="l" defTabSz="914400" rtl="0" eaLnBrk="0" fontAlgn="base" latinLnBrk="0" hangingPunct="0">
              <a:lnSpc>
                <a:spcPct val="100000"/>
              </a:lnSpc>
              <a:spcBef>
                <a:spcPct val="0"/>
              </a:spcBef>
              <a:spcAft>
                <a:spcPct val="0"/>
              </a:spcAft>
              <a:buClrTx/>
              <a:buSzTx/>
              <a:buFontTx/>
              <a:buNone/>
              <a:tabLst/>
            </a:pPr>
            <a:endParaRPr lang="en-US" altLang="en-US" dirty="0"/>
          </a:p>
        </p:txBody>
      </p:sp>
    </p:spTree>
    <p:extLst>
      <p:ext uri="{BB962C8B-B14F-4D97-AF65-F5344CB8AC3E}">
        <p14:creationId xmlns:p14="http://schemas.microsoft.com/office/powerpoint/2010/main" val="412723674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FFFA7C-471A-5E2F-853C-0D05137CC5F2}"/>
              </a:ext>
            </a:extLst>
          </p:cNvPr>
          <p:cNvSpPr>
            <a:spLocks noGrp="1"/>
          </p:cNvSpPr>
          <p:nvPr>
            <p:ph type="title"/>
          </p:nvPr>
        </p:nvSpPr>
        <p:spPr>
          <a:xfrm>
            <a:off x="390330" y="253157"/>
            <a:ext cx="10515600" cy="1325563"/>
          </a:xfrm>
        </p:spPr>
        <p:txBody>
          <a:bodyPr>
            <a:normAutofit fontScale="90000"/>
          </a:bodyPr>
          <a:lstStyle/>
          <a:p>
            <a:r>
              <a:rPr lang="en-US" altLang="en-US" dirty="0">
                <a:solidFill>
                  <a:srgbClr val="000000"/>
                </a:solidFill>
                <a:latin typeface="Arial" panose="020B0604020202020204" pitchFamily="34" charset="0"/>
              </a:rPr>
              <a:t>“Cover and reveal”: hide part of an array, pupils deduce missing factor</a:t>
            </a:r>
            <a:br>
              <a:rPr lang="en-US" altLang="en-US" dirty="0">
                <a:solidFill>
                  <a:srgbClr val="000000"/>
                </a:solidFill>
                <a:latin typeface="Arial" panose="020B0604020202020204" pitchFamily="34" charset="0"/>
              </a:rPr>
            </a:br>
            <a:endParaRPr lang="en-US" dirty="0"/>
          </a:p>
        </p:txBody>
      </p:sp>
      <p:sp>
        <p:nvSpPr>
          <p:cNvPr id="4" name="Oval 3">
            <a:extLst>
              <a:ext uri="{FF2B5EF4-FFF2-40B4-BE49-F238E27FC236}">
                <a16:creationId xmlns:a16="http://schemas.microsoft.com/office/drawing/2014/main" id="{E3C31624-325B-D41A-67B8-5AFE037B3E6E}"/>
              </a:ext>
            </a:extLst>
          </p:cNvPr>
          <p:cNvSpPr/>
          <p:nvPr/>
        </p:nvSpPr>
        <p:spPr>
          <a:xfrm>
            <a:off x="970384" y="1716833"/>
            <a:ext cx="765110" cy="765110"/>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Oval 4">
            <a:extLst>
              <a:ext uri="{FF2B5EF4-FFF2-40B4-BE49-F238E27FC236}">
                <a16:creationId xmlns:a16="http://schemas.microsoft.com/office/drawing/2014/main" id="{70B56616-0B8A-6359-DB84-624080E05500}"/>
              </a:ext>
            </a:extLst>
          </p:cNvPr>
          <p:cNvSpPr/>
          <p:nvPr/>
        </p:nvSpPr>
        <p:spPr>
          <a:xfrm>
            <a:off x="1772816" y="1716833"/>
            <a:ext cx="765110" cy="765110"/>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Oval 5">
            <a:extLst>
              <a:ext uri="{FF2B5EF4-FFF2-40B4-BE49-F238E27FC236}">
                <a16:creationId xmlns:a16="http://schemas.microsoft.com/office/drawing/2014/main" id="{53BD563F-D13C-7376-546C-6224008C05F3}"/>
              </a:ext>
            </a:extLst>
          </p:cNvPr>
          <p:cNvSpPr/>
          <p:nvPr/>
        </p:nvSpPr>
        <p:spPr>
          <a:xfrm>
            <a:off x="2575248" y="1716833"/>
            <a:ext cx="765110" cy="765110"/>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Oval 6">
            <a:extLst>
              <a:ext uri="{FF2B5EF4-FFF2-40B4-BE49-F238E27FC236}">
                <a16:creationId xmlns:a16="http://schemas.microsoft.com/office/drawing/2014/main" id="{6D53C4F6-6F85-9ED1-0E3A-508C94FAC330}"/>
              </a:ext>
            </a:extLst>
          </p:cNvPr>
          <p:cNvSpPr/>
          <p:nvPr/>
        </p:nvSpPr>
        <p:spPr>
          <a:xfrm>
            <a:off x="3377680" y="1716833"/>
            <a:ext cx="765110" cy="765110"/>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a:extLst>
              <a:ext uri="{FF2B5EF4-FFF2-40B4-BE49-F238E27FC236}">
                <a16:creationId xmlns:a16="http://schemas.microsoft.com/office/drawing/2014/main" id="{60FAE0EC-A631-3CE7-0803-184A7F509450}"/>
              </a:ext>
            </a:extLst>
          </p:cNvPr>
          <p:cNvSpPr/>
          <p:nvPr/>
        </p:nvSpPr>
        <p:spPr>
          <a:xfrm>
            <a:off x="4180112" y="1716833"/>
            <a:ext cx="765110" cy="765110"/>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Oval 8">
            <a:extLst>
              <a:ext uri="{FF2B5EF4-FFF2-40B4-BE49-F238E27FC236}">
                <a16:creationId xmlns:a16="http://schemas.microsoft.com/office/drawing/2014/main" id="{21E64840-CF53-C872-094A-CA5998915F21}"/>
              </a:ext>
            </a:extLst>
          </p:cNvPr>
          <p:cNvSpPr/>
          <p:nvPr/>
        </p:nvSpPr>
        <p:spPr>
          <a:xfrm>
            <a:off x="4982544" y="1716833"/>
            <a:ext cx="765110" cy="765110"/>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a:extLst>
              <a:ext uri="{FF2B5EF4-FFF2-40B4-BE49-F238E27FC236}">
                <a16:creationId xmlns:a16="http://schemas.microsoft.com/office/drawing/2014/main" id="{2EC7A9E8-0576-9966-F8F8-CA177D23D43D}"/>
              </a:ext>
            </a:extLst>
          </p:cNvPr>
          <p:cNvSpPr/>
          <p:nvPr/>
        </p:nvSpPr>
        <p:spPr>
          <a:xfrm>
            <a:off x="970384" y="2620056"/>
            <a:ext cx="765110" cy="765110"/>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a:extLst>
              <a:ext uri="{FF2B5EF4-FFF2-40B4-BE49-F238E27FC236}">
                <a16:creationId xmlns:a16="http://schemas.microsoft.com/office/drawing/2014/main" id="{0ED8EC58-DCFB-5D49-91F3-600C5C75C96F}"/>
              </a:ext>
            </a:extLst>
          </p:cNvPr>
          <p:cNvSpPr/>
          <p:nvPr/>
        </p:nvSpPr>
        <p:spPr>
          <a:xfrm>
            <a:off x="1772816" y="2620056"/>
            <a:ext cx="765110" cy="765110"/>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Oval 11">
            <a:extLst>
              <a:ext uri="{FF2B5EF4-FFF2-40B4-BE49-F238E27FC236}">
                <a16:creationId xmlns:a16="http://schemas.microsoft.com/office/drawing/2014/main" id="{F921CB8E-B4AC-AB5E-3682-5AE94DFE4E0F}"/>
              </a:ext>
            </a:extLst>
          </p:cNvPr>
          <p:cNvSpPr/>
          <p:nvPr/>
        </p:nvSpPr>
        <p:spPr>
          <a:xfrm>
            <a:off x="2575248" y="2620056"/>
            <a:ext cx="765110" cy="765110"/>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Oval 12">
            <a:extLst>
              <a:ext uri="{FF2B5EF4-FFF2-40B4-BE49-F238E27FC236}">
                <a16:creationId xmlns:a16="http://schemas.microsoft.com/office/drawing/2014/main" id="{5955F476-7A10-ADD5-E9BD-7C2E26E270DA}"/>
              </a:ext>
            </a:extLst>
          </p:cNvPr>
          <p:cNvSpPr/>
          <p:nvPr/>
        </p:nvSpPr>
        <p:spPr>
          <a:xfrm>
            <a:off x="3377680" y="2620056"/>
            <a:ext cx="765110" cy="765110"/>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Oval 13">
            <a:extLst>
              <a:ext uri="{FF2B5EF4-FFF2-40B4-BE49-F238E27FC236}">
                <a16:creationId xmlns:a16="http://schemas.microsoft.com/office/drawing/2014/main" id="{4F2D2745-DE87-CBC7-5E26-E415C75E0C42}"/>
              </a:ext>
            </a:extLst>
          </p:cNvPr>
          <p:cNvSpPr/>
          <p:nvPr/>
        </p:nvSpPr>
        <p:spPr>
          <a:xfrm>
            <a:off x="4180112" y="2620056"/>
            <a:ext cx="765110" cy="765110"/>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Oval 14">
            <a:extLst>
              <a:ext uri="{FF2B5EF4-FFF2-40B4-BE49-F238E27FC236}">
                <a16:creationId xmlns:a16="http://schemas.microsoft.com/office/drawing/2014/main" id="{B4251E83-5BEE-6709-F219-849300CD6FC3}"/>
              </a:ext>
            </a:extLst>
          </p:cNvPr>
          <p:cNvSpPr/>
          <p:nvPr/>
        </p:nvSpPr>
        <p:spPr>
          <a:xfrm>
            <a:off x="4982544" y="2620056"/>
            <a:ext cx="765110" cy="765110"/>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Oval 15">
            <a:extLst>
              <a:ext uri="{FF2B5EF4-FFF2-40B4-BE49-F238E27FC236}">
                <a16:creationId xmlns:a16="http://schemas.microsoft.com/office/drawing/2014/main" id="{F2B2D6A7-AB48-04D2-C451-EA2B5FF51C1B}"/>
              </a:ext>
            </a:extLst>
          </p:cNvPr>
          <p:cNvSpPr/>
          <p:nvPr/>
        </p:nvSpPr>
        <p:spPr>
          <a:xfrm>
            <a:off x="970384" y="3523279"/>
            <a:ext cx="765110" cy="765110"/>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Oval 16">
            <a:extLst>
              <a:ext uri="{FF2B5EF4-FFF2-40B4-BE49-F238E27FC236}">
                <a16:creationId xmlns:a16="http://schemas.microsoft.com/office/drawing/2014/main" id="{D881ECE3-4DFD-1DF5-DB3D-9CE792D7A989}"/>
              </a:ext>
            </a:extLst>
          </p:cNvPr>
          <p:cNvSpPr/>
          <p:nvPr/>
        </p:nvSpPr>
        <p:spPr>
          <a:xfrm>
            <a:off x="1772816" y="3523279"/>
            <a:ext cx="765110" cy="765110"/>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Oval 17">
            <a:extLst>
              <a:ext uri="{FF2B5EF4-FFF2-40B4-BE49-F238E27FC236}">
                <a16:creationId xmlns:a16="http://schemas.microsoft.com/office/drawing/2014/main" id="{8F03FEC9-7088-E3C8-7DBB-3B7777779A94}"/>
              </a:ext>
            </a:extLst>
          </p:cNvPr>
          <p:cNvSpPr/>
          <p:nvPr/>
        </p:nvSpPr>
        <p:spPr>
          <a:xfrm>
            <a:off x="2575248" y="3523279"/>
            <a:ext cx="765110" cy="765110"/>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Oval 18">
            <a:extLst>
              <a:ext uri="{FF2B5EF4-FFF2-40B4-BE49-F238E27FC236}">
                <a16:creationId xmlns:a16="http://schemas.microsoft.com/office/drawing/2014/main" id="{CB481F35-85C7-CE85-6AD6-C9271A7672BE}"/>
              </a:ext>
            </a:extLst>
          </p:cNvPr>
          <p:cNvSpPr/>
          <p:nvPr/>
        </p:nvSpPr>
        <p:spPr>
          <a:xfrm>
            <a:off x="3377680" y="3523279"/>
            <a:ext cx="765110" cy="765110"/>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Oval 19">
            <a:extLst>
              <a:ext uri="{FF2B5EF4-FFF2-40B4-BE49-F238E27FC236}">
                <a16:creationId xmlns:a16="http://schemas.microsoft.com/office/drawing/2014/main" id="{462BB076-0B99-4BAF-556E-8EB4A4D7C374}"/>
              </a:ext>
            </a:extLst>
          </p:cNvPr>
          <p:cNvSpPr/>
          <p:nvPr/>
        </p:nvSpPr>
        <p:spPr>
          <a:xfrm>
            <a:off x="4180112" y="3523279"/>
            <a:ext cx="765110" cy="765110"/>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Oval 20">
            <a:extLst>
              <a:ext uri="{FF2B5EF4-FFF2-40B4-BE49-F238E27FC236}">
                <a16:creationId xmlns:a16="http://schemas.microsoft.com/office/drawing/2014/main" id="{5957970A-F429-46BE-886D-720946CDECBC}"/>
              </a:ext>
            </a:extLst>
          </p:cNvPr>
          <p:cNvSpPr/>
          <p:nvPr/>
        </p:nvSpPr>
        <p:spPr>
          <a:xfrm>
            <a:off x="4982544" y="3523279"/>
            <a:ext cx="765110" cy="765110"/>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Oval 21">
            <a:extLst>
              <a:ext uri="{FF2B5EF4-FFF2-40B4-BE49-F238E27FC236}">
                <a16:creationId xmlns:a16="http://schemas.microsoft.com/office/drawing/2014/main" id="{65FAC0E5-5934-9F79-0CE9-82DB7C3AEA0A}"/>
              </a:ext>
            </a:extLst>
          </p:cNvPr>
          <p:cNvSpPr/>
          <p:nvPr/>
        </p:nvSpPr>
        <p:spPr>
          <a:xfrm>
            <a:off x="970384" y="4426502"/>
            <a:ext cx="765110" cy="765110"/>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Oval 22">
            <a:extLst>
              <a:ext uri="{FF2B5EF4-FFF2-40B4-BE49-F238E27FC236}">
                <a16:creationId xmlns:a16="http://schemas.microsoft.com/office/drawing/2014/main" id="{1DDCB6C7-EAC5-E988-A5E9-869B49588FF5}"/>
              </a:ext>
            </a:extLst>
          </p:cNvPr>
          <p:cNvSpPr/>
          <p:nvPr/>
        </p:nvSpPr>
        <p:spPr>
          <a:xfrm>
            <a:off x="1772816" y="4426502"/>
            <a:ext cx="765110" cy="765110"/>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Oval 23">
            <a:extLst>
              <a:ext uri="{FF2B5EF4-FFF2-40B4-BE49-F238E27FC236}">
                <a16:creationId xmlns:a16="http://schemas.microsoft.com/office/drawing/2014/main" id="{52E80410-1FB3-CC26-FBBB-0CF1D6786863}"/>
              </a:ext>
            </a:extLst>
          </p:cNvPr>
          <p:cNvSpPr/>
          <p:nvPr/>
        </p:nvSpPr>
        <p:spPr>
          <a:xfrm>
            <a:off x="2575248" y="4426502"/>
            <a:ext cx="765110" cy="765110"/>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Oval 24">
            <a:extLst>
              <a:ext uri="{FF2B5EF4-FFF2-40B4-BE49-F238E27FC236}">
                <a16:creationId xmlns:a16="http://schemas.microsoft.com/office/drawing/2014/main" id="{A76739C8-9437-08F8-D6DD-D9B21542FE5E}"/>
              </a:ext>
            </a:extLst>
          </p:cNvPr>
          <p:cNvSpPr/>
          <p:nvPr/>
        </p:nvSpPr>
        <p:spPr>
          <a:xfrm>
            <a:off x="3377680" y="4426502"/>
            <a:ext cx="765110" cy="765110"/>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Oval 25">
            <a:extLst>
              <a:ext uri="{FF2B5EF4-FFF2-40B4-BE49-F238E27FC236}">
                <a16:creationId xmlns:a16="http://schemas.microsoft.com/office/drawing/2014/main" id="{0501669B-D8D3-F99A-9E1F-720755CC5CFD}"/>
              </a:ext>
            </a:extLst>
          </p:cNvPr>
          <p:cNvSpPr/>
          <p:nvPr/>
        </p:nvSpPr>
        <p:spPr>
          <a:xfrm>
            <a:off x="4180112" y="4426502"/>
            <a:ext cx="765110" cy="765110"/>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Oval 26">
            <a:extLst>
              <a:ext uri="{FF2B5EF4-FFF2-40B4-BE49-F238E27FC236}">
                <a16:creationId xmlns:a16="http://schemas.microsoft.com/office/drawing/2014/main" id="{2E655F1D-1CC3-CA0B-EC3C-FFBEEC20BD79}"/>
              </a:ext>
            </a:extLst>
          </p:cNvPr>
          <p:cNvSpPr/>
          <p:nvPr/>
        </p:nvSpPr>
        <p:spPr>
          <a:xfrm>
            <a:off x="4982544" y="4426502"/>
            <a:ext cx="765110" cy="765110"/>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Oval 27">
            <a:extLst>
              <a:ext uri="{FF2B5EF4-FFF2-40B4-BE49-F238E27FC236}">
                <a16:creationId xmlns:a16="http://schemas.microsoft.com/office/drawing/2014/main" id="{66908E9D-DCCC-C883-1919-2210098EA533}"/>
              </a:ext>
            </a:extLst>
          </p:cNvPr>
          <p:cNvSpPr/>
          <p:nvPr/>
        </p:nvSpPr>
        <p:spPr>
          <a:xfrm>
            <a:off x="970384" y="5329725"/>
            <a:ext cx="765110" cy="765110"/>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Oval 28">
            <a:extLst>
              <a:ext uri="{FF2B5EF4-FFF2-40B4-BE49-F238E27FC236}">
                <a16:creationId xmlns:a16="http://schemas.microsoft.com/office/drawing/2014/main" id="{C8F08F23-34A6-9B65-B2E3-AD3EEBE85954}"/>
              </a:ext>
            </a:extLst>
          </p:cNvPr>
          <p:cNvSpPr/>
          <p:nvPr/>
        </p:nvSpPr>
        <p:spPr>
          <a:xfrm>
            <a:off x="1772816" y="5329725"/>
            <a:ext cx="765110" cy="765110"/>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Oval 29">
            <a:extLst>
              <a:ext uri="{FF2B5EF4-FFF2-40B4-BE49-F238E27FC236}">
                <a16:creationId xmlns:a16="http://schemas.microsoft.com/office/drawing/2014/main" id="{5C26BA7A-7520-96FD-FC78-3963ADC9ACA8}"/>
              </a:ext>
            </a:extLst>
          </p:cNvPr>
          <p:cNvSpPr/>
          <p:nvPr/>
        </p:nvSpPr>
        <p:spPr>
          <a:xfrm>
            <a:off x="2575248" y="5329725"/>
            <a:ext cx="765110" cy="765110"/>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Oval 30">
            <a:extLst>
              <a:ext uri="{FF2B5EF4-FFF2-40B4-BE49-F238E27FC236}">
                <a16:creationId xmlns:a16="http://schemas.microsoft.com/office/drawing/2014/main" id="{8CBE189F-8A58-D6E5-F8EB-724139A0CEA8}"/>
              </a:ext>
            </a:extLst>
          </p:cNvPr>
          <p:cNvSpPr/>
          <p:nvPr/>
        </p:nvSpPr>
        <p:spPr>
          <a:xfrm>
            <a:off x="3377680" y="5329725"/>
            <a:ext cx="765110" cy="765110"/>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Oval 31">
            <a:extLst>
              <a:ext uri="{FF2B5EF4-FFF2-40B4-BE49-F238E27FC236}">
                <a16:creationId xmlns:a16="http://schemas.microsoft.com/office/drawing/2014/main" id="{DB18D234-BA33-E2A1-79AC-FB66F281A9D5}"/>
              </a:ext>
            </a:extLst>
          </p:cNvPr>
          <p:cNvSpPr/>
          <p:nvPr/>
        </p:nvSpPr>
        <p:spPr>
          <a:xfrm>
            <a:off x="4180112" y="5329725"/>
            <a:ext cx="765110" cy="765110"/>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Oval 32">
            <a:extLst>
              <a:ext uri="{FF2B5EF4-FFF2-40B4-BE49-F238E27FC236}">
                <a16:creationId xmlns:a16="http://schemas.microsoft.com/office/drawing/2014/main" id="{5647DFD1-015D-F83E-D9D7-0666239AA0A7}"/>
              </a:ext>
            </a:extLst>
          </p:cNvPr>
          <p:cNvSpPr/>
          <p:nvPr/>
        </p:nvSpPr>
        <p:spPr>
          <a:xfrm>
            <a:off x="4982544" y="5329725"/>
            <a:ext cx="765110" cy="765110"/>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Rectangle 3">
            <a:extLst>
              <a:ext uri="{FF2B5EF4-FFF2-40B4-BE49-F238E27FC236}">
                <a16:creationId xmlns:a16="http://schemas.microsoft.com/office/drawing/2014/main" id="{E2FD76F6-6293-0518-734C-520A9DFA904B}"/>
              </a:ext>
            </a:extLst>
          </p:cNvPr>
          <p:cNvSpPr>
            <a:spLocks noChangeArrowheads="1"/>
          </p:cNvSpPr>
          <p:nvPr/>
        </p:nvSpPr>
        <p:spPr bwMode="auto">
          <a:xfrm>
            <a:off x="6647405" y="1514436"/>
            <a:ext cx="2692019"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lang="en-US" altLang="en-US" sz="2400" dirty="0"/>
              <a:t>“What do you see?”</a:t>
            </a:r>
          </a:p>
        </p:txBody>
      </p:sp>
      <p:sp>
        <p:nvSpPr>
          <p:cNvPr id="38" name="Rectangle 4">
            <a:extLst>
              <a:ext uri="{FF2B5EF4-FFF2-40B4-BE49-F238E27FC236}">
                <a16:creationId xmlns:a16="http://schemas.microsoft.com/office/drawing/2014/main" id="{8EFF9087-E15A-0E6F-286F-5DE665AE6586}"/>
              </a:ext>
            </a:extLst>
          </p:cNvPr>
          <p:cNvSpPr>
            <a:spLocks noChangeArrowheads="1"/>
          </p:cNvSpPr>
          <p:nvPr/>
        </p:nvSpPr>
        <p:spPr bwMode="auto">
          <a:xfrm>
            <a:off x="6854064" y="2182525"/>
            <a:ext cx="4970720"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lang="en-US" altLang="en-US" sz="2400" dirty="0"/>
              <a:t>“How many groups of 5 are showing?”</a:t>
            </a:r>
          </a:p>
        </p:txBody>
      </p:sp>
      <p:sp>
        <p:nvSpPr>
          <p:cNvPr id="39" name="Rectangle 38">
            <a:extLst>
              <a:ext uri="{FF2B5EF4-FFF2-40B4-BE49-F238E27FC236}">
                <a16:creationId xmlns:a16="http://schemas.microsoft.com/office/drawing/2014/main" id="{048A6899-A6AA-9869-B3F0-86DB34585B61}"/>
              </a:ext>
            </a:extLst>
          </p:cNvPr>
          <p:cNvSpPr/>
          <p:nvPr/>
        </p:nvSpPr>
        <p:spPr>
          <a:xfrm>
            <a:off x="4142790" y="1604700"/>
            <a:ext cx="1604864" cy="4516115"/>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Rectangle 5">
            <a:extLst>
              <a:ext uri="{FF2B5EF4-FFF2-40B4-BE49-F238E27FC236}">
                <a16:creationId xmlns:a16="http://schemas.microsoft.com/office/drawing/2014/main" id="{2B0F1447-6589-383A-AA89-2772976D8A8F}"/>
              </a:ext>
            </a:extLst>
          </p:cNvPr>
          <p:cNvSpPr>
            <a:spLocks noChangeArrowheads="1"/>
          </p:cNvSpPr>
          <p:nvPr/>
        </p:nvSpPr>
        <p:spPr bwMode="auto">
          <a:xfrm>
            <a:off x="6096000" y="3312281"/>
            <a:ext cx="5413866" cy="12003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lang="en-US" altLang="en-US" sz="2400" dirty="0"/>
              <a:t>“If there are 6 groups of 5 in total, and I can only see 4 of them, how many are hidden?”</a:t>
            </a:r>
          </a:p>
        </p:txBody>
      </p:sp>
      <p:sp>
        <p:nvSpPr>
          <p:cNvPr id="41" name="Rectangle 6">
            <a:extLst>
              <a:ext uri="{FF2B5EF4-FFF2-40B4-BE49-F238E27FC236}">
                <a16:creationId xmlns:a16="http://schemas.microsoft.com/office/drawing/2014/main" id="{DA2898F5-8963-5B75-8D65-E6364B74F98A}"/>
              </a:ext>
            </a:extLst>
          </p:cNvPr>
          <p:cNvSpPr>
            <a:spLocks noChangeArrowheads="1"/>
          </p:cNvSpPr>
          <p:nvPr/>
        </p:nvSpPr>
        <p:spPr bwMode="auto">
          <a:xfrm>
            <a:off x="6486848" y="4845706"/>
            <a:ext cx="5705152"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lang="en-US" altLang="en-US" sz="2400" dirty="0"/>
              <a:t>“So what is the missing factor in 5 × ? = 30?”</a:t>
            </a:r>
          </a:p>
        </p:txBody>
      </p:sp>
    </p:spTree>
    <p:extLst>
      <p:ext uri="{BB962C8B-B14F-4D97-AF65-F5344CB8AC3E}">
        <p14:creationId xmlns:p14="http://schemas.microsoft.com/office/powerpoint/2010/main" val="8184850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9" grpId="0" animBg="1"/>
      <p:bldP spid="40" grpId="0"/>
      <p:bldP spid="41" grpId="0"/>
    </p:bldLst>
  </p:timing>
</p:sld>
</file>

<file path=ppt/theme/theme1.xml><?xml version="1.0" encoding="utf-8"?>
<a:theme xmlns:a="http://schemas.openxmlformats.org/drawingml/2006/main" name="1_Office Theme">
  <a:themeElements>
    <a:clrScheme name="Violet II">
      <a:dk1>
        <a:sysClr val="windowText" lastClr="000000"/>
      </a:dk1>
      <a:lt1>
        <a:sysClr val="window" lastClr="FFFFFF"/>
      </a:lt1>
      <a:dk2>
        <a:srgbClr val="632E62"/>
      </a:dk2>
      <a:lt2>
        <a:srgbClr val="EAE5EB"/>
      </a:lt2>
      <a:accent1>
        <a:srgbClr val="92278F"/>
      </a:accent1>
      <a:accent2>
        <a:srgbClr val="9B57D3"/>
      </a:accent2>
      <a:accent3>
        <a:srgbClr val="755DD9"/>
      </a:accent3>
      <a:accent4>
        <a:srgbClr val="665EB8"/>
      </a:accent4>
      <a:accent5>
        <a:srgbClr val="45A5ED"/>
      </a:accent5>
      <a:accent6>
        <a:srgbClr val="5982DB"/>
      </a:accent6>
      <a:hlink>
        <a:srgbClr val="0066FF"/>
      </a:hlink>
      <a:folHlink>
        <a:srgbClr val="666699"/>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8D8F6EB22F29CB4FAFA7E5FE426A944E" ma:contentTypeVersion="17" ma:contentTypeDescription="Create a new document." ma:contentTypeScope="" ma:versionID="829e649dd479188fceed8ddac687d3da">
  <xsd:schema xmlns:xsd="http://www.w3.org/2001/XMLSchema" xmlns:xs="http://www.w3.org/2001/XMLSchema" xmlns:p="http://schemas.microsoft.com/office/2006/metadata/properties" xmlns:ns2="51ff2d99-89a9-4862-b46c-00c4e83f2859" xmlns:ns3="4393af4c-e0eb-4236-a1ec-3bbd3283adc4" targetNamespace="http://schemas.microsoft.com/office/2006/metadata/properties" ma:root="true" ma:fieldsID="675a9e8e33439459f0793456ec48579d" ns2:_="" ns3:_="">
    <xsd:import namespace="51ff2d99-89a9-4862-b46c-00c4e83f2859"/>
    <xsd:import namespace="4393af4c-e0eb-4236-a1ec-3bbd3283adc4"/>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3:SharedWithUsers" minOccurs="0"/>
                <xsd:element ref="ns3:SharedWithDetails" minOccurs="0"/>
                <xsd:element ref="ns2:MediaServiceDateTaken" minOccurs="0"/>
                <xsd:element ref="ns2:MediaServiceObjectDetectorVersions" minOccurs="0"/>
                <xsd:element ref="ns2:MediaLengthInSeconds" minOccurs="0"/>
                <xsd:element ref="ns2:MediaServiceGenerationTime" minOccurs="0"/>
                <xsd:element ref="ns2:MediaServiceEventHashCode" minOccurs="0"/>
                <xsd:element ref="ns2:MediaServiceSearchProperties" minOccurs="0"/>
                <xsd:element ref="ns2:lcf76f155ced4ddcb4097134ff3c332f" minOccurs="0"/>
                <xsd:element ref="ns3:TaxCatchAll" minOccurs="0"/>
                <xsd:element ref="ns2:MediaServiceOCR"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1ff2d99-89a9-4862-b46c-00c4e83f2859"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DateTaken" ma:index="14" nillable="true" ma:displayName="MediaServiceDateTaken" ma:hidden="true" ma:indexed="true" ma:internalName="MediaServiceDateTaken" ma:readOnly="true">
      <xsd:simpleType>
        <xsd:restriction base="dms:Text"/>
      </xsd:simpleType>
    </xsd:element>
    <xsd:element name="MediaServiceObjectDetectorVersions" ma:index="15" nillable="true" ma:displayName="MediaServiceObjectDetectorVersions" ma:hidden="true" ma:indexed="true" ma:internalName="MediaServiceObjectDetectorVersions" ma:readOnly="true">
      <xsd:simpleType>
        <xsd:restriction base="dms:Text"/>
      </xsd:simpleType>
    </xsd:element>
    <xsd:element name="MediaLengthInSeconds" ma:index="16" nillable="true" ma:displayName="MediaLengthInSeconds" ma:hidden="true" ma:internalName="MediaLengthInSeconds" ma:readOnly="true">
      <xsd:simpleType>
        <xsd:restriction base="dms:Unknow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SearchProperties" ma:index="19" nillable="true" ma:displayName="MediaServiceSearchProperties" ma:hidden="true" ma:internalName="MediaServiceSearchProperties" ma:readOnly="true">
      <xsd:simpleType>
        <xsd:restriction base="dms:Note"/>
      </xsd:simpleType>
    </xsd:element>
    <xsd:element name="lcf76f155ced4ddcb4097134ff3c332f" ma:index="21" nillable="true" ma:taxonomy="true" ma:internalName="lcf76f155ced4ddcb4097134ff3c332f" ma:taxonomyFieldName="MediaServiceImageTags" ma:displayName="Image Tags" ma:readOnly="false" ma:fieldId="{5cf76f15-5ced-4ddc-b409-7134ff3c332f}" ma:taxonomyMulti="true" ma:sspId="ac273682-7287-49f1-a014-ad608ce2b957" ma:termSetId="09814cd3-568e-fe90-9814-8d621ff8fb84" ma:anchorId="fba54fb3-c3e1-fe81-a776-ca4b69148c4d" ma:open="true" ma:isKeyword="false">
      <xsd:complexType>
        <xsd:sequence>
          <xsd:element ref="pc:Terms" minOccurs="0" maxOccurs="1"/>
        </xsd:sequence>
      </xsd:complexType>
    </xsd:element>
    <xsd:element name="MediaServiceOCR" ma:index="23" nillable="true" ma:displayName="Extracted Text" ma:internalName="MediaServiceOCR" ma:readOnly="true">
      <xsd:simpleType>
        <xsd:restriction base="dms:Note">
          <xsd:maxLength value="255"/>
        </xsd:restriction>
      </xsd:simpleType>
    </xsd:element>
    <xsd:element name="MediaServiceBillingMetadata" ma:index="24"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4393af4c-e0eb-4236-a1ec-3bbd3283adc4"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element name="TaxCatchAll" ma:index="22" nillable="true" ma:displayName="Taxonomy Catch All Column" ma:hidden="true" ma:list="{9b293457-bdff-4e89-a493-870730d0c33c}" ma:internalName="TaxCatchAll" ma:showField="CatchAllData" ma:web="4393af4c-e0eb-4236-a1ec-3bbd3283adc4">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51ff2d99-89a9-4862-b46c-00c4e83f2859">
      <Terms xmlns="http://schemas.microsoft.com/office/infopath/2007/PartnerControls"/>
    </lcf76f155ced4ddcb4097134ff3c332f>
    <TaxCatchAll xmlns="4393af4c-e0eb-4236-a1ec-3bbd3283adc4" xsi:nil="true"/>
  </documentManagement>
</p:properties>
</file>

<file path=customXml/itemProps1.xml><?xml version="1.0" encoding="utf-8"?>
<ds:datastoreItem xmlns:ds="http://schemas.openxmlformats.org/officeDocument/2006/customXml" ds:itemID="{BA506111-2D0C-4C64-807D-E9437B5AE397}">
  <ds:schemaRefs>
    <ds:schemaRef ds:uri="http://schemas.microsoft.com/sharepoint/v3/contenttype/forms"/>
  </ds:schemaRefs>
</ds:datastoreItem>
</file>

<file path=customXml/itemProps2.xml><?xml version="1.0" encoding="utf-8"?>
<ds:datastoreItem xmlns:ds="http://schemas.openxmlformats.org/officeDocument/2006/customXml" ds:itemID="{BEC79D6D-0E46-43F1-B90D-2B9AE0E2D0F0}"/>
</file>

<file path=customXml/itemProps3.xml><?xml version="1.0" encoding="utf-8"?>
<ds:datastoreItem xmlns:ds="http://schemas.openxmlformats.org/officeDocument/2006/customXml" ds:itemID="{A5FFF946-5B09-4E1D-B90A-39D4A9D4C0F0}">
  <ds:schemaRefs>
    <ds:schemaRef ds:uri="http://schemas.microsoft.com/office/2006/metadata/properties"/>
    <ds:schemaRef ds:uri="http://schemas.microsoft.com/office/infopath/2007/PartnerControls"/>
    <ds:schemaRef ds:uri="51ff2d99-89a9-4862-b46c-00c4e83f2859"/>
    <ds:schemaRef ds:uri="4393af4c-e0eb-4236-a1ec-3bbd3283adc4"/>
  </ds:schemaRefs>
</ds:datastoreItem>
</file>

<file path=docProps/app.xml><?xml version="1.0" encoding="utf-8"?>
<Properties xmlns="http://schemas.openxmlformats.org/officeDocument/2006/extended-properties" xmlns:vt="http://schemas.openxmlformats.org/officeDocument/2006/docPropsVTypes">
  <Template/>
  <TotalTime>847</TotalTime>
  <Words>1939</Words>
  <Application>Microsoft Macintosh PowerPoint</Application>
  <PresentationFormat>Widescreen</PresentationFormat>
  <Paragraphs>121</Paragraphs>
  <Slides>15</Slides>
  <Notes>14</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15</vt:i4>
      </vt:variant>
    </vt:vector>
  </HeadingPairs>
  <TitlesOfParts>
    <vt:vector size="18" baseType="lpstr">
      <vt:lpstr>Arial</vt:lpstr>
      <vt:lpstr>Calibri</vt:lpstr>
      <vt:lpstr>1_Office Theme</vt:lpstr>
      <vt:lpstr>Maximising Year 4 MTC outcomes: practical resources &amp; progression</vt:lpstr>
      <vt:lpstr>Why times-tables matter for KS2</vt:lpstr>
      <vt:lpstr>Evidence: MTC &amp; later KS2 success </vt:lpstr>
      <vt:lpstr>Ready-to-Progress in practice</vt:lpstr>
      <vt:lpstr>The 36 facts: why they matter </vt:lpstr>
      <vt:lpstr>The MTC is Not Just a Year 4 Fix</vt:lpstr>
      <vt:lpstr>EYFS &amp; Year 1: building blocks</vt:lpstr>
      <vt:lpstr>Year 2: bridging to multiplication</vt:lpstr>
      <vt:lpstr>“Cover and reveal”: hide part of an array, pupils deduce missing factor </vt:lpstr>
      <vt:lpstr>Year 3: reasoning with multiplication </vt:lpstr>
      <vt:lpstr>Year 4: fluency &amp; application</vt:lpstr>
      <vt:lpstr>The Difficult Dozen</vt:lpstr>
      <vt:lpstr>Distributive Dash</vt:lpstr>
      <vt:lpstr>Practical routines &amp; next steps </vt:lpstr>
      <vt:lpstr>Evaluation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Annemarie Whittle</dc:creator>
  <cp:lastModifiedBy>Jason Horne</cp:lastModifiedBy>
  <cp:revision>65</cp:revision>
  <cp:lastPrinted>2024-11-11T14:02:24Z</cp:lastPrinted>
  <dcterms:created xsi:type="dcterms:W3CDTF">2023-09-28T07:14:56Z</dcterms:created>
  <dcterms:modified xsi:type="dcterms:W3CDTF">2025-10-06T15:15:02Z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0x0101008D8F6EB22F29CB4FAFA7E5FE426A944E</vt:lpwstr>
  </property>
  <property fmtid="{D5CDD505-2E9C-101B-9397-08002B2CF9AE}" pid="3" name="MediaServiceImageTags">
    <vt:lpwstr/>
  </property>
</Properties>
</file>