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1"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36"/>
  </p:notesMasterIdLst>
  <p:sldIdLst>
    <p:sldId id="371" r:id="rId6"/>
    <p:sldId id="264" r:id="rId7"/>
    <p:sldId id="514" r:id="rId8"/>
    <p:sldId id="515" r:id="rId9"/>
    <p:sldId id="523" r:id="rId10"/>
    <p:sldId id="318" r:id="rId11"/>
    <p:sldId id="547" r:id="rId12"/>
    <p:sldId id="520" r:id="rId13"/>
    <p:sldId id="263" r:id="rId14"/>
    <p:sldId id="554" r:id="rId15"/>
    <p:sldId id="539" r:id="rId16"/>
    <p:sldId id="521" r:id="rId17"/>
    <p:sldId id="551" r:id="rId18"/>
    <p:sldId id="522" r:id="rId19"/>
    <p:sldId id="545" r:id="rId20"/>
    <p:sldId id="524" r:id="rId21"/>
    <p:sldId id="536" r:id="rId22"/>
    <p:sldId id="287" r:id="rId23"/>
    <p:sldId id="527" r:id="rId24"/>
    <p:sldId id="549" r:id="rId25"/>
    <p:sldId id="525" r:id="rId26"/>
    <p:sldId id="550" r:id="rId27"/>
    <p:sldId id="526" r:id="rId28"/>
    <p:sldId id="548" r:id="rId29"/>
    <p:sldId id="552" r:id="rId30"/>
    <p:sldId id="553" r:id="rId31"/>
    <p:sldId id="546" r:id="rId32"/>
    <p:sldId id="542" r:id="rId33"/>
    <p:sldId id="543" r:id="rId34"/>
    <p:sldId id="519" r:id="rId35"/>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98" autoAdjust="0"/>
    <p:restoredTop sz="94660"/>
  </p:normalViewPr>
  <p:slideViewPr>
    <p:cSldViewPr snapToGrid="0">
      <p:cViewPr varScale="1">
        <p:scale>
          <a:sx n="95" d="100"/>
          <a:sy n="95" d="100"/>
        </p:scale>
        <p:origin x="58" y="1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21260C07-D104-4A21-9744-C4F39A8BBB01}" type="datetimeFigureOut">
              <a:rPr lang="en-GB" smtClean="0"/>
              <a:t>13/10/2025</a:t>
            </a:fld>
            <a:endParaRPr lang="en-GB"/>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B303304C-E457-4248-B0B0-3BC861558B56}" type="slidenum">
              <a:rPr lang="en-GB" smtClean="0"/>
              <a:t>‹#›</a:t>
            </a:fld>
            <a:endParaRPr lang="en-GB"/>
          </a:p>
        </p:txBody>
      </p:sp>
    </p:spTree>
    <p:extLst>
      <p:ext uri="{BB962C8B-B14F-4D97-AF65-F5344CB8AC3E}">
        <p14:creationId xmlns:p14="http://schemas.microsoft.com/office/powerpoint/2010/main" val="1466278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latin typeface="Montserra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DC20DB-E0C4-48E3-B8D7-D26EB7047222}"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5346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91F17F-5055-18B1-282E-3B7676AED1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27CE85-2B14-FA57-2AD1-210F69FDAA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003F28-70DC-0CA4-5C09-56EFCF0EBE6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99DCE45-131F-B7F7-F449-BF132C180A6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03304C-E457-4248-B0B0-3BC861558B5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7375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27667-7DA4-3FAB-87EC-6E1633FD2B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14519F-1E00-4F25-0BF0-A11FFB8BAA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AF0773-22B3-1CB8-1E51-9D40D9618C2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1AE456A-B44C-24C2-7098-B1F11D004F0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03304C-E457-4248-B0B0-3BC861558B5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8130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27667-7DA4-3FAB-87EC-6E1633FD2B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14519F-1E00-4F25-0BF0-A11FFB8BAA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AF0773-22B3-1CB8-1E51-9D40D9618C2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1AE456A-B44C-24C2-7098-B1F11D004F0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03304C-E457-4248-B0B0-3BC861558B5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3755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27667-7DA4-3FAB-87EC-6E1633FD2B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14519F-1E00-4F25-0BF0-A11FFB8BAA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AF0773-22B3-1CB8-1E51-9D40D9618C2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1AE456A-B44C-24C2-7098-B1F11D004F0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03304C-E457-4248-B0B0-3BC861558B5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8547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27667-7DA4-3FAB-87EC-6E1633FD2B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14519F-1E00-4F25-0BF0-A11FFB8BAA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AF0773-22B3-1CB8-1E51-9D40D9618C2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1AE456A-B44C-24C2-7098-B1F11D004F0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03304C-E457-4248-B0B0-3BC861558B5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40775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27667-7DA4-3FAB-87EC-6E1633FD2B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14519F-1E00-4F25-0BF0-A11FFB8BAA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AF0773-22B3-1CB8-1E51-9D40D9618C2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1AE456A-B44C-24C2-7098-B1F11D004F0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03304C-E457-4248-B0B0-3BC861558B5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4248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27667-7DA4-3FAB-87EC-6E1633FD2B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14519F-1E00-4F25-0BF0-A11FFB8BAA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AF0773-22B3-1CB8-1E51-9D40D9618C2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1AE456A-B44C-24C2-7098-B1F11D004F0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03304C-E457-4248-B0B0-3BC861558B5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9087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27667-7DA4-3FAB-87EC-6E1633FD2B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14519F-1E00-4F25-0BF0-A11FFB8BAA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AF0773-22B3-1CB8-1E51-9D40D9618C2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1AE456A-B44C-24C2-7098-B1F11D004F0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03304C-E457-4248-B0B0-3BC861558B5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09416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27667-7DA4-3FAB-87EC-6E1633FD2B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14519F-1E00-4F25-0BF0-A11FFB8BAA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AF0773-22B3-1CB8-1E51-9D40D9618C2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1AE456A-B44C-24C2-7098-B1F11D004F0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03304C-E457-4248-B0B0-3BC861558B5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57473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27667-7DA4-3FAB-87EC-6E1633FD2B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14519F-1E00-4F25-0BF0-A11FFB8BAA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AF0773-22B3-1CB8-1E51-9D40D9618C2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1AE456A-B44C-24C2-7098-B1F11D004F0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03304C-E457-4248-B0B0-3BC861558B5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0007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03304C-E457-4248-B0B0-3BC861558B5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3039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27667-7DA4-3FAB-87EC-6E1633FD2B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14519F-1E00-4F25-0BF0-A11FFB8BAA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AF0773-22B3-1CB8-1E51-9D40D9618C2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1AE456A-B44C-24C2-7098-B1F11D004F0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03304C-E457-4248-B0B0-3BC861558B5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79178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EE5C3-6EF8-5206-E69A-E35470D3DB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E1B8A4-7391-342A-EE2B-F81002EAC8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9E6B2C-9F3C-DD80-7D1D-4E70BD6F066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3B792CC-824E-47CC-8606-A9887CDEEE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03304C-E457-4248-B0B0-3BC861558B5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2908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03304C-E457-4248-B0B0-3BC861558B56}" type="slidenum">
              <a:rPr lang="en-GB" smtClean="0"/>
              <a:t>3</a:t>
            </a:fld>
            <a:endParaRPr lang="en-GB"/>
          </a:p>
        </p:txBody>
      </p:sp>
    </p:spTree>
    <p:extLst>
      <p:ext uri="{BB962C8B-B14F-4D97-AF65-F5344CB8AC3E}">
        <p14:creationId xmlns:p14="http://schemas.microsoft.com/office/powerpoint/2010/main" val="2670685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CC2DC-3189-6AA4-CCCB-0137FB680C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0DEAC-6758-4A1F-D21C-8E24F66491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BE51E1-4A84-C440-5DDF-2763B89FA54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A8A9BAE-C79D-5B1B-98D2-76C7A28B117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03304C-E457-4248-B0B0-3BC861558B5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7779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91F17F-5055-18B1-282E-3B7676AED1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27CE85-2B14-FA57-2AD1-210F69FDAA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003F28-70DC-0CA4-5C09-56EFCF0EBE6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99DCE45-131F-B7F7-F449-BF132C180A6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03304C-E457-4248-B0B0-3BC861558B5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6962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03A02-CB6B-2A40-9451-C107DAB27D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DEDC49-8993-13C0-CFBE-026F87F8BD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7158A6-8C52-2268-F5B3-00CB52A1702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CB32820-57C3-7A32-ABFA-B5A2CFB85E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03304C-E457-4248-B0B0-3BC861558B5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0761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27667-7DA4-3FAB-87EC-6E1633FD2B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14519F-1E00-4F25-0BF0-A11FFB8BAA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AF0773-22B3-1CB8-1E51-9D40D9618C2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1AE456A-B44C-24C2-7098-B1F11D004F0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03304C-E457-4248-B0B0-3BC861558B5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8455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91F17F-5055-18B1-282E-3B7676AED1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27CE85-2B14-FA57-2AD1-210F69FDAA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003F28-70DC-0CA4-5C09-56EFCF0EBE6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99DCE45-131F-B7F7-F449-BF132C180A6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03304C-E457-4248-B0B0-3BC861558B5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7423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27667-7DA4-3FAB-87EC-6E1633FD2B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14519F-1E00-4F25-0BF0-A11FFB8BAA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AF0773-22B3-1CB8-1E51-9D40D9618C2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1AE456A-B44C-24C2-7098-B1F11D004F0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03304C-E457-4248-B0B0-3BC861558B5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1459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449D2-B8A7-46A8-AB76-AE485D5A18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677CFC4-68D7-40D1-B250-417DDE1828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B91D649-3AB8-468F-A93A-20C442B5103A}"/>
              </a:ext>
            </a:extLst>
          </p:cNvPr>
          <p:cNvSpPr>
            <a:spLocks noGrp="1"/>
          </p:cNvSpPr>
          <p:nvPr>
            <p:ph type="dt" sz="half" idx="10"/>
          </p:nvPr>
        </p:nvSpPr>
        <p:spPr/>
        <p:txBody>
          <a:bodyPr/>
          <a:lstStyle/>
          <a:p>
            <a:fld id="{5F622BFF-20F6-491A-AA8A-102FA71F8F3E}" type="datetimeFigureOut">
              <a:rPr lang="en-GB" smtClean="0"/>
              <a:t>13/10/2025</a:t>
            </a:fld>
            <a:endParaRPr lang="en-GB"/>
          </a:p>
        </p:txBody>
      </p:sp>
      <p:sp>
        <p:nvSpPr>
          <p:cNvPr id="5" name="Footer Placeholder 4">
            <a:extLst>
              <a:ext uri="{FF2B5EF4-FFF2-40B4-BE49-F238E27FC236}">
                <a16:creationId xmlns:a16="http://schemas.microsoft.com/office/drawing/2014/main" id="{B1077BAC-9B65-4B1A-BFF5-A85BDD9F14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AEC3AD7-8815-4263-A936-87AFE54338A5}"/>
              </a:ext>
            </a:extLst>
          </p:cNvPr>
          <p:cNvSpPr>
            <a:spLocks noGrp="1"/>
          </p:cNvSpPr>
          <p:nvPr>
            <p:ph type="sldNum" sz="quarter" idx="12"/>
          </p:nvPr>
        </p:nvSpPr>
        <p:spPr/>
        <p:txBody>
          <a:bodyPr/>
          <a:lstStyle/>
          <a:p>
            <a:fld id="{D495FEDF-CBA6-4402-8AF0-BCAA19470730}" type="slidenum">
              <a:rPr lang="en-GB" smtClean="0"/>
              <a:t>‹#›</a:t>
            </a:fld>
            <a:endParaRPr lang="en-GB"/>
          </a:p>
        </p:txBody>
      </p:sp>
    </p:spTree>
    <p:extLst>
      <p:ext uri="{BB962C8B-B14F-4D97-AF65-F5344CB8AC3E}">
        <p14:creationId xmlns:p14="http://schemas.microsoft.com/office/powerpoint/2010/main" val="4122112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05231-6777-455F-8AB8-0CEDF8C2B1A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A7A44A1-62BF-4B6B-B0BB-D4E7F9AFD1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89825C-E4E0-4CD8-91FD-007399809C93}"/>
              </a:ext>
            </a:extLst>
          </p:cNvPr>
          <p:cNvSpPr>
            <a:spLocks noGrp="1"/>
          </p:cNvSpPr>
          <p:nvPr>
            <p:ph type="dt" sz="half" idx="10"/>
          </p:nvPr>
        </p:nvSpPr>
        <p:spPr/>
        <p:txBody>
          <a:bodyPr/>
          <a:lstStyle/>
          <a:p>
            <a:fld id="{5F622BFF-20F6-491A-AA8A-102FA71F8F3E}" type="datetimeFigureOut">
              <a:rPr lang="en-GB" smtClean="0"/>
              <a:t>13/10/2025</a:t>
            </a:fld>
            <a:endParaRPr lang="en-GB"/>
          </a:p>
        </p:txBody>
      </p:sp>
      <p:sp>
        <p:nvSpPr>
          <p:cNvPr id="5" name="Footer Placeholder 4">
            <a:extLst>
              <a:ext uri="{FF2B5EF4-FFF2-40B4-BE49-F238E27FC236}">
                <a16:creationId xmlns:a16="http://schemas.microsoft.com/office/drawing/2014/main" id="{151737BF-7870-43AC-B161-ACC4262E63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AF7B36-1DCB-4AB7-A291-6FE8A1120A16}"/>
              </a:ext>
            </a:extLst>
          </p:cNvPr>
          <p:cNvSpPr>
            <a:spLocks noGrp="1"/>
          </p:cNvSpPr>
          <p:nvPr>
            <p:ph type="sldNum" sz="quarter" idx="12"/>
          </p:nvPr>
        </p:nvSpPr>
        <p:spPr/>
        <p:txBody>
          <a:bodyPr/>
          <a:lstStyle/>
          <a:p>
            <a:fld id="{D495FEDF-CBA6-4402-8AF0-BCAA19470730}" type="slidenum">
              <a:rPr lang="en-GB" smtClean="0"/>
              <a:t>‹#›</a:t>
            </a:fld>
            <a:endParaRPr lang="en-GB"/>
          </a:p>
        </p:txBody>
      </p:sp>
    </p:spTree>
    <p:extLst>
      <p:ext uri="{BB962C8B-B14F-4D97-AF65-F5344CB8AC3E}">
        <p14:creationId xmlns:p14="http://schemas.microsoft.com/office/powerpoint/2010/main" val="284513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DBD597-BB14-44BF-808E-BA6592F8CDE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590825E-309E-4821-A68D-6BF84B1079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27632E-0A76-4C07-BBE7-38631E288A15}"/>
              </a:ext>
            </a:extLst>
          </p:cNvPr>
          <p:cNvSpPr>
            <a:spLocks noGrp="1"/>
          </p:cNvSpPr>
          <p:nvPr>
            <p:ph type="dt" sz="half" idx="10"/>
          </p:nvPr>
        </p:nvSpPr>
        <p:spPr/>
        <p:txBody>
          <a:bodyPr/>
          <a:lstStyle/>
          <a:p>
            <a:fld id="{5F622BFF-20F6-491A-AA8A-102FA71F8F3E}" type="datetimeFigureOut">
              <a:rPr lang="en-GB" smtClean="0"/>
              <a:t>13/10/2025</a:t>
            </a:fld>
            <a:endParaRPr lang="en-GB"/>
          </a:p>
        </p:txBody>
      </p:sp>
      <p:sp>
        <p:nvSpPr>
          <p:cNvPr id="5" name="Footer Placeholder 4">
            <a:extLst>
              <a:ext uri="{FF2B5EF4-FFF2-40B4-BE49-F238E27FC236}">
                <a16:creationId xmlns:a16="http://schemas.microsoft.com/office/drawing/2014/main" id="{150BEDE8-6EEA-4339-9F96-A6A51D95B2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48DC5C-654B-4AB7-9DE2-5C5E4B079CE5}"/>
              </a:ext>
            </a:extLst>
          </p:cNvPr>
          <p:cNvSpPr>
            <a:spLocks noGrp="1"/>
          </p:cNvSpPr>
          <p:nvPr>
            <p:ph type="sldNum" sz="quarter" idx="12"/>
          </p:nvPr>
        </p:nvSpPr>
        <p:spPr/>
        <p:txBody>
          <a:bodyPr/>
          <a:lstStyle/>
          <a:p>
            <a:fld id="{D495FEDF-CBA6-4402-8AF0-BCAA19470730}" type="slidenum">
              <a:rPr lang="en-GB" smtClean="0"/>
              <a:t>‹#›</a:t>
            </a:fld>
            <a:endParaRPr lang="en-GB"/>
          </a:p>
        </p:txBody>
      </p:sp>
    </p:spTree>
    <p:extLst>
      <p:ext uri="{BB962C8B-B14F-4D97-AF65-F5344CB8AC3E}">
        <p14:creationId xmlns:p14="http://schemas.microsoft.com/office/powerpoint/2010/main" val="3779400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A4D5C-5987-9E5E-AFBB-21C3E6760D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2F967F8-CAA3-5613-6C50-728D5AFA50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92F92EB-D9A5-A2BB-F586-40BF69475DA8}"/>
              </a:ext>
            </a:extLst>
          </p:cNvPr>
          <p:cNvSpPr>
            <a:spLocks noGrp="1"/>
          </p:cNvSpPr>
          <p:nvPr>
            <p:ph type="dt" sz="half" idx="10"/>
          </p:nvPr>
        </p:nvSpPr>
        <p:spPr/>
        <p:txBody>
          <a:bodyPr/>
          <a:lstStyle/>
          <a:p>
            <a:fld id="{5824AAD2-84F8-4211-B102-E83A4DE59B61}" type="datetimeFigureOut">
              <a:rPr lang="en-GB" smtClean="0"/>
              <a:t>13/10/2025</a:t>
            </a:fld>
            <a:endParaRPr lang="en-GB"/>
          </a:p>
        </p:txBody>
      </p:sp>
      <p:sp>
        <p:nvSpPr>
          <p:cNvPr id="5" name="Footer Placeholder 4">
            <a:extLst>
              <a:ext uri="{FF2B5EF4-FFF2-40B4-BE49-F238E27FC236}">
                <a16:creationId xmlns:a16="http://schemas.microsoft.com/office/drawing/2014/main" id="{7BC88004-6741-73C9-7813-F3985216A7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6B81B6-E36C-E560-A302-9F6461B3072F}"/>
              </a:ext>
            </a:extLst>
          </p:cNvPr>
          <p:cNvSpPr>
            <a:spLocks noGrp="1"/>
          </p:cNvSpPr>
          <p:nvPr>
            <p:ph type="sldNum" sz="quarter" idx="12"/>
          </p:nvPr>
        </p:nvSpPr>
        <p:spPr/>
        <p:txBody>
          <a:bodyPr/>
          <a:lstStyle/>
          <a:p>
            <a:fld id="{F19510AA-AF4D-4395-BCAB-3A6846546E00}" type="slidenum">
              <a:rPr lang="en-GB" smtClean="0"/>
              <a:t>‹#›</a:t>
            </a:fld>
            <a:endParaRPr lang="en-GB"/>
          </a:p>
        </p:txBody>
      </p:sp>
    </p:spTree>
    <p:extLst>
      <p:ext uri="{BB962C8B-B14F-4D97-AF65-F5344CB8AC3E}">
        <p14:creationId xmlns:p14="http://schemas.microsoft.com/office/powerpoint/2010/main" val="10752093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A927E-AE79-3E8E-94A3-EC5EE3655CF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4A73964-F166-D10F-8CFB-5908AC0CDF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E2BA11-A849-AC9A-EF49-A96ABE6EEC4B}"/>
              </a:ext>
            </a:extLst>
          </p:cNvPr>
          <p:cNvSpPr>
            <a:spLocks noGrp="1"/>
          </p:cNvSpPr>
          <p:nvPr>
            <p:ph type="dt" sz="half" idx="10"/>
          </p:nvPr>
        </p:nvSpPr>
        <p:spPr/>
        <p:txBody>
          <a:bodyPr/>
          <a:lstStyle/>
          <a:p>
            <a:fld id="{5824AAD2-84F8-4211-B102-E83A4DE59B61}" type="datetimeFigureOut">
              <a:rPr lang="en-GB" smtClean="0"/>
              <a:t>13/10/2025</a:t>
            </a:fld>
            <a:endParaRPr lang="en-GB"/>
          </a:p>
        </p:txBody>
      </p:sp>
      <p:sp>
        <p:nvSpPr>
          <p:cNvPr id="5" name="Footer Placeholder 4">
            <a:extLst>
              <a:ext uri="{FF2B5EF4-FFF2-40B4-BE49-F238E27FC236}">
                <a16:creationId xmlns:a16="http://schemas.microsoft.com/office/drawing/2014/main" id="{1ADDC8C7-FC39-68E0-C804-406B5B57AB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E97D752-6A8A-5D03-17EC-6351E06FCC2A}"/>
              </a:ext>
            </a:extLst>
          </p:cNvPr>
          <p:cNvSpPr>
            <a:spLocks noGrp="1"/>
          </p:cNvSpPr>
          <p:nvPr>
            <p:ph type="sldNum" sz="quarter" idx="12"/>
          </p:nvPr>
        </p:nvSpPr>
        <p:spPr/>
        <p:txBody>
          <a:bodyPr/>
          <a:lstStyle/>
          <a:p>
            <a:fld id="{F19510AA-AF4D-4395-BCAB-3A6846546E00}" type="slidenum">
              <a:rPr lang="en-GB" smtClean="0"/>
              <a:t>‹#›</a:t>
            </a:fld>
            <a:endParaRPr lang="en-GB"/>
          </a:p>
        </p:txBody>
      </p:sp>
    </p:spTree>
    <p:extLst>
      <p:ext uri="{BB962C8B-B14F-4D97-AF65-F5344CB8AC3E}">
        <p14:creationId xmlns:p14="http://schemas.microsoft.com/office/powerpoint/2010/main" val="2659393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35F4B-4E1F-57F2-93F0-54F4BCCB47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9DC6A3E-38D1-B09B-9D23-EC7BBE26E8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C4DB56-A6C4-CE03-E1DF-1AAF68946571}"/>
              </a:ext>
            </a:extLst>
          </p:cNvPr>
          <p:cNvSpPr>
            <a:spLocks noGrp="1"/>
          </p:cNvSpPr>
          <p:nvPr>
            <p:ph type="dt" sz="half" idx="10"/>
          </p:nvPr>
        </p:nvSpPr>
        <p:spPr/>
        <p:txBody>
          <a:bodyPr/>
          <a:lstStyle/>
          <a:p>
            <a:fld id="{5824AAD2-84F8-4211-B102-E83A4DE59B61}" type="datetimeFigureOut">
              <a:rPr lang="en-GB" smtClean="0"/>
              <a:t>13/10/2025</a:t>
            </a:fld>
            <a:endParaRPr lang="en-GB"/>
          </a:p>
        </p:txBody>
      </p:sp>
      <p:sp>
        <p:nvSpPr>
          <p:cNvPr id="5" name="Footer Placeholder 4">
            <a:extLst>
              <a:ext uri="{FF2B5EF4-FFF2-40B4-BE49-F238E27FC236}">
                <a16:creationId xmlns:a16="http://schemas.microsoft.com/office/drawing/2014/main" id="{145875F5-4E61-35B3-E116-5FD0BE3167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5064D6-A911-7971-4B2A-61E73012FE6F}"/>
              </a:ext>
            </a:extLst>
          </p:cNvPr>
          <p:cNvSpPr>
            <a:spLocks noGrp="1"/>
          </p:cNvSpPr>
          <p:nvPr>
            <p:ph type="sldNum" sz="quarter" idx="12"/>
          </p:nvPr>
        </p:nvSpPr>
        <p:spPr/>
        <p:txBody>
          <a:bodyPr/>
          <a:lstStyle/>
          <a:p>
            <a:fld id="{F19510AA-AF4D-4395-BCAB-3A6846546E00}" type="slidenum">
              <a:rPr lang="en-GB" smtClean="0"/>
              <a:t>‹#›</a:t>
            </a:fld>
            <a:endParaRPr lang="en-GB"/>
          </a:p>
        </p:txBody>
      </p:sp>
    </p:spTree>
    <p:extLst>
      <p:ext uri="{BB962C8B-B14F-4D97-AF65-F5344CB8AC3E}">
        <p14:creationId xmlns:p14="http://schemas.microsoft.com/office/powerpoint/2010/main" val="32241224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BCC30-7FA2-4386-4D81-8463410FCCE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7E5F8CB-6759-2A09-D35A-DCFADCF358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E9739C4-6000-DAB7-000A-C7D4DA9D19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295064D-229F-68AD-D5E2-E6DB20A69FC6}"/>
              </a:ext>
            </a:extLst>
          </p:cNvPr>
          <p:cNvSpPr>
            <a:spLocks noGrp="1"/>
          </p:cNvSpPr>
          <p:nvPr>
            <p:ph type="dt" sz="half" idx="10"/>
          </p:nvPr>
        </p:nvSpPr>
        <p:spPr/>
        <p:txBody>
          <a:bodyPr/>
          <a:lstStyle/>
          <a:p>
            <a:fld id="{5824AAD2-84F8-4211-B102-E83A4DE59B61}" type="datetimeFigureOut">
              <a:rPr lang="en-GB" smtClean="0"/>
              <a:t>13/10/2025</a:t>
            </a:fld>
            <a:endParaRPr lang="en-GB"/>
          </a:p>
        </p:txBody>
      </p:sp>
      <p:sp>
        <p:nvSpPr>
          <p:cNvPr id="6" name="Footer Placeholder 5">
            <a:extLst>
              <a:ext uri="{FF2B5EF4-FFF2-40B4-BE49-F238E27FC236}">
                <a16:creationId xmlns:a16="http://schemas.microsoft.com/office/drawing/2014/main" id="{6EA9861F-F4B2-52C3-4B08-A41E71C63D5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70F546-AF72-0405-9FE7-2C0A49568EA2}"/>
              </a:ext>
            </a:extLst>
          </p:cNvPr>
          <p:cNvSpPr>
            <a:spLocks noGrp="1"/>
          </p:cNvSpPr>
          <p:nvPr>
            <p:ph type="sldNum" sz="quarter" idx="12"/>
          </p:nvPr>
        </p:nvSpPr>
        <p:spPr/>
        <p:txBody>
          <a:bodyPr/>
          <a:lstStyle/>
          <a:p>
            <a:fld id="{F19510AA-AF4D-4395-BCAB-3A6846546E00}" type="slidenum">
              <a:rPr lang="en-GB" smtClean="0"/>
              <a:t>‹#›</a:t>
            </a:fld>
            <a:endParaRPr lang="en-GB"/>
          </a:p>
        </p:txBody>
      </p:sp>
    </p:spTree>
    <p:extLst>
      <p:ext uri="{BB962C8B-B14F-4D97-AF65-F5344CB8AC3E}">
        <p14:creationId xmlns:p14="http://schemas.microsoft.com/office/powerpoint/2010/main" val="1942049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ED639-59D4-14D7-D571-9A1695E24C9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F06A06C-BD22-2172-8AA0-7A01176A10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38FF76-1FD3-C690-C6C3-62CB6B91BA5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6D69879-E519-52E5-C41E-DF063F8344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059686-EE26-D760-129E-DD60694C8AF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C8E2E34-0DEA-3910-3310-948E60423481}"/>
              </a:ext>
            </a:extLst>
          </p:cNvPr>
          <p:cNvSpPr>
            <a:spLocks noGrp="1"/>
          </p:cNvSpPr>
          <p:nvPr>
            <p:ph type="dt" sz="half" idx="10"/>
          </p:nvPr>
        </p:nvSpPr>
        <p:spPr/>
        <p:txBody>
          <a:bodyPr/>
          <a:lstStyle/>
          <a:p>
            <a:fld id="{5824AAD2-84F8-4211-B102-E83A4DE59B61}" type="datetimeFigureOut">
              <a:rPr lang="en-GB" smtClean="0"/>
              <a:t>13/10/2025</a:t>
            </a:fld>
            <a:endParaRPr lang="en-GB"/>
          </a:p>
        </p:txBody>
      </p:sp>
      <p:sp>
        <p:nvSpPr>
          <p:cNvPr id="8" name="Footer Placeholder 7">
            <a:extLst>
              <a:ext uri="{FF2B5EF4-FFF2-40B4-BE49-F238E27FC236}">
                <a16:creationId xmlns:a16="http://schemas.microsoft.com/office/drawing/2014/main" id="{6C1E7A1B-F508-F9D9-63C9-AB1CC8ADF83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A41B7D0-114A-D95D-1F2A-3B97CEB75B5B}"/>
              </a:ext>
            </a:extLst>
          </p:cNvPr>
          <p:cNvSpPr>
            <a:spLocks noGrp="1"/>
          </p:cNvSpPr>
          <p:nvPr>
            <p:ph type="sldNum" sz="quarter" idx="12"/>
          </p:nvPr>
        </p:nvSpPr>
        <p:spPr/>
        <p:txBody>
          <a:bodyPr/>
          <a:lstStyle/>
          <a:p>
            <a:fld id="{F19510AA-AF4D-4395-BCAB-3A6846546E00}" type="slidenum">
              <a:rPr lang="en-GB" smtClean="0"/>
              <a:t>‹#›</a:t>
            </a:fld>
            <a:endParaRPr lang="en-GB"/>
          </a:p>
        </p:txBody>
      </p:sp>
    </p:spTree>
    <p:extLst>
      <p:ext uri="{BB962C8B-B14F-4D97-AF65-F5344CB8AC3E}">
        <p14:creationId xmlns:p14="http://schemas.microsoft.com/office/powerpoint/2010/main" val="10625696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18E45-0E8E-88E5-FCF9-2F441B2BA2C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6DA8C58-B12A-BA3F-6EB0-DBDCCED0A61A}"/>
              </a:ext>
            </a:extLst>
          </p:cNvPr>
          <p:cNvSpPr>
            <a:spLocks noGrp="1"/>
          </p:cNvSpPr>
          <p:nvPr>
            <p:ph type="dt" sz="half" idx="10"/>
          </p:nvPr>
        </p:nvSpPr>
        <p:spPr/>
        <p:txBody>
          <a:bodyPr/>
          <a:lstStyle/>
          <a:p>
            <a:fld id="{5824AAD2-84F8-4211-B102-E83A4DE59B61}" type="datetimeFigureOut">
              <a:rPr lang="en-GB" smtClean="0"/>
              <a:t>13/10/2025</a:t>
            </a:fld>
            <a:endParaRPr lang="en-GB"/>
          </a:p>
        </p:txBody>
      </p:sp>
      <p:sp>
        <p:nvSpPr>
          <p:cNvPr id="4" name="Footer Placeholder 3">
            <a:extLst>
              <a:ext uri="{FF2B5EF4-FFF2-40B4-BE49-F238E27FC236}">
                <a16:creationId xmlns:a16="http://schemas.microsoft.com/office/drawing/2014/main" id="{C5D6B2E6-E76A-4189-5E22-D886330EA36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C41D7B9-F82D-30C6-903D-09B46AAF00BB}"/>
              </a:ext>
            </a:extLst>
          </p:cNvPr>
          <p:cNvSpPr>
            <a:spLocks noGrp="1"/>
          </p:cNvSpPr>
          <p:nvPr>
            <p:ph type="sldNum" sz="quarter" idx="12"/>
          </p:nvPr>
        </p:nvSpPr>
        <p:spPr/>
        <p:txBody>
          <a:bodyPr/>
          <a:lstStyle/>
          <a:p>
            <a:fld id="{F19510AA-AF4D-4395-BCAB-3A6846546E00}" type="slidenum">
              <a:rPr lang="en-GB" smtClean="0"/>
              <a:t>‹#›</a:t>
            </a:fld>
            <a:endParaRPr lang="en-GB"/>
          </a:p>
        </p:txBody>
      </p:sp>
    </p:spTree>
    <p:extLst>
      <p:ext uri="{BB962C8B-B14F-4D97-AF65-F5344CB8AC3E}">
        <p14:creationId xmlns:p14="http://schemas.microsoft.com/office/powerpoint/2010/main" val="24299915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33D17D-0BDD-719E-CDC6-EED1393727DD}"/>
              </a:ext>
            </a:extLst>
          </p:cNvPr>
          <p:cNvSpPr>
            <a:spLocks noGrp="1"/>
          </p:cNvSpPr>
          <p:nvPr>
            <p:ph type="dt" sz="half" idx="10"/>
          </p:nvPr>
        </p:nvSpPr>
        <p:spPr/>
        <p:txBody>
          <a:bodyPr/>
          <a:lstStyle/>
          <a:p>
            <a:fld id="{5824AAD2-84F8-4211-B102-E83A4DE59B61}" type="datetimeFigureOut">
              <a:rPr lang="en-GB" smtClean="0"/>
              <a:t>13/10/2025</a:t>
            </a:fld>
            <a:endParaRPr lang="en-GB"/>
          </a:p>
        </p:txBody>
      </p:sp>
      <p:sp>
        <p:nvSpPr>
          <p:cNvPr id="3" name="Footer Placeholder 2">
            <a:extLst>
              <a:ext uri="{FF2B5EF4-FFF2-40B4-BE49-F238E27FC236}">
                <a16:creationId xmlns:a16="http://schemas.microsoft.com/office/drawing/2014/main" id="{F0770947-2601-E635-7F30-E114EDECFCC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943FB7D-EA53-BE2A-EBF0-E6C004F5A938}"/>
              </a:ext>
            </a:extLst>
          </p:cNvPr>
          <p:cNvSpPr>
            <a:spLocks noGrp="1"/>
          </p:cNvSpPr>
          <p:nvPr>
            <p:ph type="sldNum" sz="quarter" idx="12"/>
          </p:nvPr>
        </p:nvSpPr>
        <p:spPr/>
        <p:txBody>
          <a:bodyPr/>
          <a:lstStyle/>
          <a:p>
            <a:fld id="{F19510AA-AF4D-4395-BCAB-3A6846546E00}" type="slidenum">
              <a:rPr lang="en-GB" smtClean="0"/>
              <a:t>‹#›</a:t>
            </a:fld>
            <a:endParaRPr lang="en-GB"/>
          </a:p>
        </p:txBody>
      </p:sp>
    </p:spTree>
    <p:extLst>
      <p:ext uri="{BB962C8B-B14F-4D97-AF65-F5344CB8AC3E}">
        <p14:creationId xmlns:p14="http://schemas.microsoft.com/office/powerpoint/2010/main" val="16246921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CADD8-FE38-9C2A-40F5-22ABDF7A7B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80B97CA-BCD4-7329-F0E6-A3C2E778AD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D5E72E1-111C-6A1C-A1BA-463BFC1D72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2445C8-FBF9-A10C-FDBB-1684AF5412D8}"/>
              </a:ext>
            </a:extLst>
          </p:cNvPr>
          <p:cNvSpPr>
            <a:spLocks noGrp="1"/>
          </p:cNvSpPr>
          <p:nvPr>
            <p:ph type="dt" sz="half" idx="10"/>
          </p:nvPr>
        </p:nvSpPr>
        <p:spPr/>
        <p:txBody>
          <a:bodyPr/>
          <a:lstStyle/>
          <a:p>
            <a:fld id="{5824AAD2-84F8-4211-B102-E83A4DE59B61}" type="datetimeFigureOut">
              <a:rPr lang="en-GB" smtClean="0"/>
              <a:t>13/10/2025</a:t>
            </a:fld>
            <a:endParaRPr lang="en-GB"/>
          </a:p>
        </p:txBody>
      </p:sp>
      <p:sp>
        <p:nvSpPr>
          <p:cNvPr id="6" name="Footer Placeholder 5">
            <a:extLst>
              <a:ext uri="{FF2B5EF4-FFF2-40B4-BE49-F238E27FC236}">
                <a16:creationId xmlns:a16="http://schemas.microsoft.com/office/drawing/2014/main" id="{4F171606-CC47-28F6-ACE4-145FAC63D91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E8B9571-862C-2882-0CE0-16780793EA1E}"/>
              </a:ext>
            </a:extLst>
          </p:cNvPr>
          <p:cNvSpPr>
            <a:spLocks noGrp="1"/>
          </p:cNvSpPr>
          <p:nvPr>
            <p:ph type="sldNum" sz="quarter" idx="12"/>
          </p:nvPr>
        </p:nvSpPr>
        <p:spPr/>
        <p:txBody>
          <a:bodyPr/>
          <a:lstStyle/>
          <a:p>
            <a:fld id="{F19510AA-AF4D-4395-BCAB-3A6846546E00}" type="slidenum">
              <a:rPr lang="en-GB" smtClean="0"/>
              <a:t>‹#›</a:t>
            </a:fld>
            <a:endParaRPr lang="en-GB"/>
          </a:p>
        </p:txBody>
      </p:sp>
    </p:spTree>
    <p:extLst>
      <p:ext uri="{BB962C8B-B14F-4D97-AF65-F5344CB8AC3E}">
        <p14:creationId xmlns:p14="http://schemas.microsoft.com/office/powerpoint/2010/main" val="3128522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50092-3F1B-4D22-9DF6-14B3BF41CB1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BB506D8-CBC6-4552-9045-CFE000B418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6F99EE-DC3D-4C89-9DEE-F1E37959C2D5}"/>
              </a:ext>
            </a:extLst>
          </p:cNvPr>
          <p:cNvSpPr>
            <a:spLocks noGrp="1"/>
          </p:cNvSpPr>
          <p:nvPr>
            <p:ph type="dt" sz="half" idx="10"/>
          </p:nvPr>
        </p:nvSpPr>
        <p:spPr/>
        <p:txBody>
          <a:bodyPr/>
          <a:lstStyle/>
          <a:p>
            <a:fld id="{5F622BFF-20F6-491A-AA8A-102FA71F8F3E}" type="datetimeFigureOut">
              <a:rPr lang="en-GB" smtClean="0"/>
              <a:t>13/10/2025</a:t>
            </a:fld>
            <a:endParaRPr lang="en-GB"/>
          </a:p>
        </p:txBody>
      </p:sp>
      <p:sp>
        <p:nvSpPr>
          <p:cNvPr id="5" name="Footer Placeholder 4">
            <a:extLst>
              <a:ext uri="{FF2B5EF4-FFF2-40B4-BE49-F238E27FC236}">
                <a16:creationId xmlns:a16="http://schemas.microsoft.com/office/drawing/2014/main" id="{68340902-9A3B-4743-B90D-0B7D1190F3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809AE2-8AF6-4C2B-9897-10C4C1422F51}"/>
              </a:ext>
            </a:extLst>
          </p:cNvPr>
          <p:cNvSpPr>
            <a:spLocks noGrp="1"/>
          </p:cNvSpPr>
          <p:nvPr>
            <p:ph type="sldNum" sz="quarter" idx="12"/>
          </p:nvPr>
        </p:nvSpPr>
        <p:spPr/>
        <p:txBody>
          <a:bodyPr/>
          <a:lstStyle/>
          <a:p>
            <a:fld id="{D495FEDF-CBA6-4402-8AF0-BCAA19470730}" type="slidenum">
              <a:rPr lang="en-GB" smtClean="0"/>
              <a:t>‹#›</a:t>
            </a:fld>
            <a:endParaRPr lang="en-GB"/>
          </a:p>
        </p:txBody>
      </p:sp>
    </p:spTree>
    <p:extLst>
      <p:ext uri="{BB962C8B-B14F-4D97-AF65-F5344CB8AC3E}">
        <p14:creationId xmlns:p14="http://schemas.microsoft.com/office/powerpoint/2010/main" val="25367201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F7602-28CC-79E9-0C24-59F5B4787D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4C6408F-A0AA-16D1-C992-103F2D6AC1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D7E07D6-212A-B7CD-BBAC-FB3F48CDC9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432713-700E-78C0-B3A2-62EBC62C06EF}"/>
              </a:ext>
            </a:extLst>
          </p:cNvPr>
          <p:cNvSpPr>
            <a:spLocks noGrp="1"/>
          </p:cNvSpPr>
          <p:nvPr>
            <p:ph type="dt" sz="half" idx="10"/>
          </p:nvPr>
        </p:nvSpPr>
        <p:spPr/>
        <p:txBody>
          <a:bodyPr/>
          <a:lstStyle/>
          <a:p>
            <a:fld id="{5824AAD2-84F8-4211-B102-E83A4DE59B61}" type="datetimeFigureOut">
              <a:rPr lang="en-GB" smtClean="0"/>
              <a:t>13/10/2025</a:t>
            </a:fld>
            <a:endParaRPr lang="en-GB"/>
          </a:p>
        </p:txBody>
      </p:sp>
      <p:sp>
        <p:nvSpPr>
          <p:cNvPr id="6" name="Footer Placeholder 5">
            <a:extLst>
              <a:ext uri="{FF2B5EF4-FFF2-40B4-BE49-F238E27FC236}">
                <a16:creationId xmlns:a16="http://schemas.microsoft.com/office/drawing/2014/main" id="{DF635D30-11F0-A415-BE76-63AF293DE8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19C1B23-8CFB-E224-8727-52F59C46E83E}"/>
              </a:ext>
            </a:extLst>
          </p:cNvPr>
          <p:cNvSpPr>
            <a:spLocks noGrp="1"/>
          </p:cNvSpPr>
          <p:nvPr>
            <p:ph type="sldNum" sz="quarter" idx="12"/>
          </p:nvPr>
        </p:nvSpPr>
        <p:spPr/>
        <p:txBody>
          <a:bodyPr/>
          <a:lstStyle/>
          <a:p>
            <a:fld id="{F19510AA-AF4D-4395-BCAB-3A6846546E00}" type="slidenum">
              <a:rPr lang="en-GB" smtClean="0"/>
              <a:t>‹#›</a:t>
            </a:fld>
            <a:endParaRPr lang="en-GB"/>
          </a:p>
        </p:txBody>
      </p:sp>
    </p:spTree>
    <p:extLst>
      <p:ext uri="{BB962C8B-B14F-4D97-AF65-F5344CB8AC3E}">
        <p14:creationId xmlns:p14="http://schemas.microsoft.com/office/powerpoint/2010/main" val="17547221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B2AA2-CB9B-9612-1E08-989D0CD549C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A1A84B2-3BD0-F731-DC48-6AE69BFA47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462004D-5189-F936-0376-303DF51A29BB}"/>
              </a:ext>
            </a:extLst>
          </p:cNvPr>
          <p:cNvSpPr>
            <a:spLocks noGrp="1"/>
          </p:cNvSpPr>
          <p:nvPr>
            <p:ph type="dt" sz="half" idx="10"/>
          </p:nvPr>
        </p:nvSpPr>
        <p:spPr/>
        <p:txBody>
          <a:bodyPr/>
          <a:lstStyle/>
          <a:p>
            <a:fld id="{5824AAD2-84F8-4211-B102-E83A4DE59B61}" type="datetimeFigureOut">
              <a:rPr lang="en-GB" smtClean="0"/>
              <a:t>13/10/2025</a:t>
            </a:fld>
            <a:endParaRPr lang="en-GB"/>
          </a:p>
        </p:txBody>
      </p:sp>
      <p:sp>
        <p:nvSpPr>
          <p:cNvPr id="5" name="Footer Placeholder 4">
            <a:extLst>
              <a:ext uri="{FF2B5EF4-FFF2-40B4-BE49-F238E27FC236}">
                <a16:creationId xmlns:a16="http://schemas.microsoft.com/office/drawing/2014/main" id="{96BA25CD-F6BF-D058-10F3-54D9E6F167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F4E2E4-4813-D622-A833-ACD6A15DA151}"/>
              </a:ext>
            </a:extLst>
          </p:cNvPr>
          <p:cNvSpPr>
            <a:spLocks noGrp="1"/>
          </p:cNvSpPr>
          <p:nvPr>
            <p:ph type="sldNum" sz="quarter" idx="12"/>
          </p:nvPr>
        </p:nvSpPr>
        <p:spPr/>
        <p:txBody>
          <a:bodyPr/>
          <a:lstStyle/>
          <a:p>
            <a:fld id="{F19510AA-AF4D-4395-BCAB-3A6846546E00}" type="slidenum">
              <a:rPr lang="en-GB" smtClean="0"/>
              <a:t>‹#›</a:t>
            </a:fld>
            <a:endParaRPr lang="en-GB"/>
          </a:p>
        </p:txBody>
      </p:sp>
    </p:spTree>
    <p:extLst>
      <p:ext uri="{BB962C8B-B14F-4D97-AF65-F5344CB8AC3E}">
        <p14:creationId xmlns:p14="http://schemas.microsoft.com/office/powerpoint/2010/main" val="26845501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679EC4-30DE-6B3D-7F9D-1F66D68B3D7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872B738-7F27-319D-FF08-B276324337B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FCAE07-F455-E93D-4C09-97B056EAD9CC}"/>
              </a:ext>
            </a:extLst>
          </p:cNvPr>
          <p:cNvSpPr>
            <a:spLocks noGrp="1"/>
          </p:cNvSpPr>
          <p:nvPr>
            <p:ph type="dt" sz="half" idx="10"/>
          </p:nvPr>
        </p:nvSpPr>
        <p:spPr/>
        <p:txBody>
          <a:bodyPr/>
          <a:lstStyle/>
          <a:p>
            <a:fld id="{5824AAD2-84F8-4211-B102-E83A4DE59B61}" type="datetimeFigureOut">
              <a:rPr lang="en-GB" smtClean="0"/>
              <a:t>13/10/2025</a:t>
            </a:fld>
            <a:endParaRPr lang="en-GB"/>
          </a:p>
        </p:txBody>
      </p:sp>
      <p:sp>
        <p:nvSpPr>
          <p:cNvPr id="5" name="Footer Placeholder 4">
            <a:extLst>
              <a:ext uri="{FF2B5EF4-FFF2-40B4-BE49-F238E27FC236}">
                <a16:creationId xmlns:a16="http://schemas.microsoft.com/office/drawing/2014/main" id="{CAFEE186-1766-25A1-4BB1-F1085D1212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AFB176-518A-B937-CAB5-19D55659450F}"/>
              </a:ext>
            </a:extLst>
          </p:cNvPr>
          <p:cNvSpPr>
            <a:spLocks noGrp="1"/>
          </p:cNvSpPr>
          <p:nvPr>
            <p:ph type="sldNum" sz="quarter" idx="12"/>
          </p:nvPr>
        </p:nvSpPr>
        <p:spPr/>
        <p:txBody>
          <a:bodyPr/>
          <a:lstStyle/>
          <a:p>
            <a:fld id="{F19510AA-AF4D-4395-BCAB-3A6846546E00}" type="slidenum">
              <a:rPr lang="en-GB" smtClean="0"/>
              <a:t>‹#›</a:t>
            </a:fld>
            <a:endParaRPr lang="en-GB"/>
          </a:p>
        </p:txBody>
      </p:sp>
    </p:spTree>
    <p:extLst>
      <p:ext uri="{BB962C8B-B14F-4D97-AF65-F5344CB8AC3E}">
        <p14:creationId xmlns:p14="http://schemas.microsoft.com/office/powerpoint/2010/main" val="2994878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A6EC-8D91-4665-AECC-B2C8B9A002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7BE7405-77E1-48DD-9696-4E39001F1E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FA6CD1-CAB0-47B5-BFDB-B80CDF32E2F8}"/>
              </a:ext>
            </a:extLst>
          </p:cNvPr>
          <p:cNvSpPr>
            <a:spLocks noGrp="1"/>
          </p:cNvSpPr>
          <p:nvPr>
            <p:ph type="dt" sz="half" idx="10"/>
          </p:nvPr>
        </p:nvSpPr>
        <p:spPr/>
        <p:txBody>
          <a:bodyPr/>
          <a:lstStyle/>
          <a:p>
            <a:fld id="{5F622BFF-20F6-491A-AA8A-102FA71F8F3E}" type="datetimeFigureOut">
              <a:rPr lang="en-GB" smtClean="0"/>
              <a:t>13/10/2025</a:t>
            </a:fld>
            <a:endParaRPr lang="en-GB"/>
          </a:p>
        </p:txBody>
      </p:sp>
      <p:sp>
        <p:nvSpPr>
          <p:cNvPr id="5" name="Footer Placeholder 4">
            <a:extLst>
              <a:ext uri="{FF2B5EF4-FFF2-40B4-BE49-F238E27FC236}">
                <a16:creationId xmlns:a16="http://schemas.microsoft.com/office/drawing/2014/main" id="{CAD0466C-04B4-4CF8-8EF1-0256A80FA9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B14137-1484-4449-BCE7-C9775F26BF2D}"/>
              </a:ext>
            </a:extLst>
          </p:cNvPr>
          <p:cNvSpPr>
            <a:spLocks noGrp="1"/>
          </p:cNvSpPr>
          <p:nvPr>
            <p:ph type="sldNum" sz="quarter" idx="12"/>
          </p:nvPr>
        </p:nvSpPr>
        <p:spPr/>
        <p:txBody>
          <a:bodyPr/>
          <a:lstStyle/>
          <a:p>
            <a:fld id="{D495FEDF-CBA6-4402-8AF0-BCAA19470730}" type="slidenum">
              <a:rPr lang="en-GB" smtClean="0"/>
              <a:t>‹#›</a:t>
            </a:fld>
            <a:endParaRPr lang="en-GB"/>
          </a:p>
        </p:txBody>
      </p:sp>
    </p:spTree>
    <p:extLst>
      <p:ext uri="{BB962C8B-B14F-4D97-AF65-F5344CB8AC3E}">
        <p14:creationId xmlns:p14="http://schemas.microsoft.com/office/powerpoint/2010/main" val="2195561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EC396-72B8-4282-8967-186B9513AFB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9970D67-518B-4902-9591-A1695CC594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0393FCD-827C-4965-B17B-334A2736F3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890000-FCE6-4DE6-818B-C902E1EEDD2F}"/>
              </a:ext>
            </a:extLst>
          </p:cNvPr>
          <p:cNvSpPr>
            <a:spLocks noGrp="1"/>
          </p:cNvSpPr>
          <p:nvPr>
            <p:ph type="dt" sz="half" idx="10"/>
          </p:nvPr>
        </p:nvSpPr>
        <p:spPr/>
        <p:txBody>
          <a:bodyPr/>
          <a:lstStyle/>
          <a:p>
            <a:fld id="{5F622BFF-20F6-491A-AA8A-102FA71F8F3E}" type="datetimeFigureOut">
              <a:rPr lang="en-GB" smtClean="0"/>
              <a:t>13/10/2025</a:t>
            </a:fld>
            <a:endParaRPr lang="en-GB"/>
          </a:p>
        </p:txBody>
      </p:sp>
      <p:sp>
        <p:nvSpPr>
          <p:cNvPr id="6" name="Footer Placeholder 5">
            <a:extLst>
              <a:ext uri="{FF2B5EF4-FFF2-40B4-BE49-F238E27FC236}">
                <a16:creationId xmlns:a16="http://schemas.microsoft.com/office/drawing/2014/main" id="{7CE2A137-86A6-4274-8C37-CA6D5F0A06A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FFFF5B-1A1B-477A-A066-100751372B7A}"/>
              </a:ext>
            </a:extLst>
          </p:cNvPr>
          <p:cNvSpPr>
            <a:spLocks noGrp="1"/>
          </p:cNvSpPr>
          <p:nvPr>
            <p:ph type="sldNum" sz="quarter" idx="12"/>
          </p:nvPr>
        </p:nvSpPr>
        <p:spPr/>
        <p:txBody>
          <a:bodyPr/>
          <a:lstStyle/>
          <a:p>
            <a:fld id="{D495FEDF-CBA6-4402-8AF0-BCAA19470730}" type="slidenum">
              <a:rPr lang="en-GB" smtClean="0"/>
              <a:t>‹#›</a:t>
            </a:fld>
            <a:endParaRPr lang="en-GB"/>
          </a:p>
        </p:txBody>
      </p:sp>
    </p:spTree>
    <p:extLst>
      <p:ext uri="{BB962C8B-B14F-4D97-AF65-F5344CB8AC3E}">
        <p14:creationId xmlns:p14="http://schemas.microsoft.com/office/powerpoint/2010/main" val="939460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34ACA-4D6C-44A9-A61A-3EB87FE807F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C5808D7-7EAF-410F-BDE0-ACD0B7E7CA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C2E588-218E-461F-AA1C-89CEC16738C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D85F29F-AE8B-4720-A9D4-EEFEFA2F73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069199-940F-4627-BFE1-37B83F90CD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C7ECC61-5E4F-4937-A263-369F645A7970}"/>
              </a:ext>
            </a:extLst>
          </p:cNvPr>
          <p:cNvSpPr>
            <a:spLocks noGrp="1"/>
          </p:cNvSpPr>
          <p:nvPr>
            <p:ph type="dt" sz="half" idx="10"/>
          </p:nvPr>
        </p:nvSpPr>
        <p:spPr/>
        <p:txBody>
          <a:bodyPr/>
          <a:lstStyle/>
          <a:p>
            <a:fld id="{5F622BFF-20F6-491A-AA8A-102FA71F8F3E}" type="datetimeFigureOut">
              <a:rPr lang="en-GB" smtClean="0"/>
              <a:t>13/10/2025</a:t>
            </a:fld>
            <a:endParaRPr lang="en-GB"/>
          </a:p>
        </p:txBody>
      </p:sp>
      <p:sp>
        <p:nvSpPr>
          <p:cNvPr id="8" name="Footer Placeholder 7">
            <a:extLst>
              <a:ext uri="{FF2B5EF4-FFF2-40B4-BE49-F238E27FC236}">
                <a16:creationId xmlns:a16="http://schemas.microsoft.com/office/drawing/2014/main" id="{CAB36410-2DE3-4CCB-A9B1-3081C610364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17650CB-C61A-491A-9B7B-2193D24AAB4B}"/>
              </a:ext>
            </a:extLst>
          </p:cNvPr>
          <p:cNvSpPr>
            <a:spLocks noGrp="1"/>
          </p:cNvSpPr>
          <p:nvPr>
            <p:ph type="sldNum" sz="quarter" idx="12"/>
          </p:nvPr>
        </p:nvSpPr>
        <p:spPr/>
        <p:txBody>
          <a:bodyPr/>
          <a:lstStyle/>
          <a:p>
            <a:fld id="{D495FEDF-CBA6-4402-8AF0-BCAA19470730}" type="slidenum">
              <a:rPr lang="en-GB" smtClean="0"/>
              <a:t>‹#›</a:t>
            </a:fld>
            <a:endParaRPr lang="en-GB"/>
          </a:p>
        </p:txBody>
      </p:sp>
    </p:spTree>
    <p:extLst>
      <p:ext uri="{BB962C8B-B14F-4D97-AF65-F5344CB8AC3E}">
        <p14:creationId xmlns:p14="http://schemas.microsoft.com/office/powerpoint/2010/main" val="1648945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78326-65EA-4B82-9716-33692B5C75B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7776F6C-23FE-4B48-9E25-0D577F8C2DDA}"/>
              </a:ext>
            </a:extLst>
          </p:cNvPr>
          <p:cNvSpPr>
            <a:spLocks noGrp="1"/>
          </p:cNvSpPr>
          <p:nvPr>
            <p:ph type="dt" sz="half" idx="10"/>
          </p:nvPr>
        </p:nvSpPr>
        <p:spPr/>
        <p:txBody>
          <a:bodyPr/>
          <a:lstStyle/>
          <a:p>
            <a:fld id="{5F622BFF-20F6-491A-AA8A-102FA71F8F3E}" type="datetimeFigureOut">
              <a:rPr lang="en-GB" smtClean="0"/>
              <a:t>13/10/2025</a:t>
            </a:fld>
            <a:endParaRPr lang="en-GB"/>
          </a:p>
        </p:txBody>
      </p:sp>
      <p:sp>
        <p:nvSpPr>
          <p:cNvPr id="4" name="Footer Placeholder 3">
            <a:extLst>
              <a:ext uri="{FF2B5EF4-FFF2-40B4-BE49-F238E27FC236}">
                <a16:creationId xmlns:a16="http://schemas.microsoft.com/office/drawing/2014/main" id="{9F1A3F91-2BC7-45BA-A542-46281EF3E5D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D7191CD-48BE-49B9-AC6E-C0144D2D8C88}"/>
              </a:ext>
            </a:extLst>
          </p:cNvPr>
          <p:cNvSpPr>
            <a:spLocks noGrp="1"/>
          </p:cNvSpPr>
          <p:nvPr>
            <p:ph type="sldNum" sz="quarter" idx="12"/>
          </p:nvPr>
        </p:nvSpPr>
        <p:spPr/>
        <p:txBody>
          <a:bodyPr/>
          <a:lstStyle/>
          <a:p>
            <a:fld id="{D495FEDF-CBA6-4402-8AF0-BCAA19470730}" type="slidenum">
              <a:rPr lang="en-GB" smtClean="0"/>
              <a:t>‹#›</a:t>
            </a:fld>
            <a:endParaRPr lang="en-GB"/>
          </a:p>
        </p:txBody>
      </p:sp>
    </p:spTree>
    <p:extLst>
      <p:ext uri="{BB962C8B-B14F-4D97-AF65-F5344CB8AC3E}">
        <p14:creationId xmlns:p14="http://schemas.microsoft.com/office/powerpoint/2010/main" val="503827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0EDDB2-4971-40A6-94CF-CC5874400C59}"/>
              </a:ext>
            </a:extLst>
          </p:cNvPr>
          <p:cNvSpPr>
            <a:spLocks noGrp="1"/>
          </p:cNvSpPr>
          <p:nvPr>
            <p:ph type="dt" sz="half" idx="10"/>
          </p:nvPr>
        </p:nvSpPr>
        <p:spPr/>
        <p:txBody>
          <a:bodyPr/>
          <a:lstStyle/>
          <a:p>
            <a:fld id="{5F622BFF-20F6-491A-AA8A-102FA71F8F3E}" type="datetimeFigureOut">
              <a:rPr lang="en-GB" smtClean="0"/>
              <a:t>13/10/2025</a:t>
            </a:fld>
            <a:endParaRPr lang="en-GB"/>
          </a:p>
        </p:txBody>
      </p:sp>
      <p:sp>
        <p:nvSpPr>
          <p:cNvPr id="3" name="Footer Placeholder 2">
            <a:extLst>
              <a:ext uri="{FF2B5EF4-FFF2-40B4-BE49-F238E27FC236}">
                <a16:creationId xmlns:a16="http://schemas.microsoft.com/office/drawing/2014/main" id="{ED3FA282-00A2-4091-9B3F-8B3935386DE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E17A094-9EA7-40C0-BEC1-3F031B729BC6}"/>
              </a:ext>
            </a:extLst>
          </p:cNvPr>
          <p:cNvSpPr>
            <a:spLocks noGrp="1"/>
          </p:cNvSpPr>
          <p:nvPr>
            <p:ph type="sldNum" sz="quarter" idx="12"/>
          </p:nvPr>
        </p:nvSpPr>
        <p:spPr/>
        <p:txBody>
          <a:bodyPr/>
          <a:lstStyle/>
          <a:p>
            <a:fld id="{D495FEDF-CBA6-4402-8AF0-BCAA19470730}" type="slidenum">
              <a:rPr lang="en-GB" smtClean="0"/>
              <a:t>‹#›</a:t>
            </a:fld>
            <a:endParaRPr lang="en-GB"/>
          </a:p>
        </p:txBody>
      </p:sp>
    </p:spTree>
    <p:extLst>
      <p:ext uri="{BB962C8B-B14F-4D97-AF65-F5344CB8AC3E}">
        <p14:creationId xmlns:p14="http://schemas.microsoft.com/office/powerpoint/2010/main" val="267905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568E6-47CC-49E0-A400-22F989C13C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6E376AD-E69D-4C4D-816B-B9BF3701FD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AB25CFD-7591-41C0-A3BD-A4912CB69D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DC5FD-E37A-48BE-B5E8-CFB650241F45}"/>
              </a:ext>
            </a:extLst>
          </p:cNvPr>
          <p:cNvSpPr>
            <a:spLocks noGrp="1"/>
          </p:cNvSpPr>
          <p:nvPr>
            <p:ph type="dt" sz="half" idx="10"/>
          </p:nvPr>
        </p:nvSpPr>
        <p:spPr/>
        <p:txBody>
          <a:bodyPr/>
          <a:lstStyle/>
          <a:p>
            <a:fld id="{5F622BFF-20F6-491A-AA8A-102FA71F8F3E}" type="datetimeFigureOut">
              <a:rPr lang="en-GB" smtClean="0"/>
              <a:t>13/10/2025</a:t>
            </a:fld>
            <a:endParaRPr lang="en-GB"/>
          </a:p>
        </p:txBody>
      </p:sp>
      <p:sp>
        <p:nvSpPr>
          <p:cNvPr id="6" name="Footer Placeholder 5">
            <a:extLst>
              <a:ext uri="{FF2B5EF4-FFF2-40B4-BE49-F238E27FC236}">
                <a16:creationId xmlns:a16="http://schemas.microsoft.com/office/drawing/2014/main" id="{EE693EEC-B3A9-4897-A359-FFBAE41027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3C53C01-6521-4DB9-ADA0-AA595AE9D33E}"/>
              </a:ext>
            </a:extLst>
          </p:cNvPr>
          <p:cNvSpPr>
            <a:spLocks noGrp="1"/>
          </p:cNvSpPr>
          <p:nvPr>
            <p:ph type="sldNum" sz="quarter" idx="12"/>
          </p:nvPr>
        </p:nvSpPr>
        <p:spPr/>
        <p:txBody>
          <a:bodyPr/>
          <a:lstStyle/>
          <a:p>
            <a:fld id="{D495FEDF-CBA6-4402-8AF0-BCAA19470730}" type="slidenum">
              <a:rPr lang="en-GB" smtClean="0"/>
              <a:t>‹#›</a:t>
            </a:fld>
            <a:endParaRPr lang="en-GB"/>
          </a:p>
        </p:txBody>
      </p:sp>
    </p:spTree>
    <p:extLst>
      <p:ext uri="{BB962C8B-B14F-4D97-AF65-F5344CB8AC3E}">
        <p14:creationId xmlns:p14="http://schemas.microsoft.com/office/powerpoint/2010/main" val="1059241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492D8-814D-491C-8B7A-2E6090B5AB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63301B5-6A32-4241-B930-A5EF8429D5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2A038EB-93BB-4056-86BA-0C161F2290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283DFC-2B5A-4F81-97A9-8F94DDB944AA}"/>
              </a:ext>
            </a:extLst>
          </p:cNvPr>
          <p:cNvSpPr>
            <a:spLocks noGrp="1"/>
          </p:cNvSpPr>
          <p:nvPr>
            <p:ph type="dt" sz="half" idx="10"/>
          </p:nvPr>
        </p:nvSpPr>
        <p:spPr/>
        <p:txBody>
          <a:bodyPr/>
          <a:lstStyle/>
          <a:p>
            <a:fld id="{5F622BFF-20F6-491A-AA8A-102FA71F8F3E}" type="datetimeFigureOut">
              <a:rPr lang="en-GB" smtClean="0"/>
              <a:t>13/10/2025</a:t>
            </a:fld>
            <a:endParaRPr lang="en-GB"/>
          </a:p>
        </p:txBody>
      </p:sp>
      <p:sp>
        <p:nvSpPr>
          <p:cNvPr id="6" name="Footer Placeholder 5">
            <a:extLst>
              <a:ext uri="{FF2B5EF4-FFF2-40B4-BE49-F238E27FC236}">
                <a16:creationId xmlns:a16="http://schemas.microsoft.com/office/drawing/2014/main" id="{D316BF31-AE2A-4F25-B3F0-5D0646024CF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435060E-C33D-4FB2-81FD-FA39536A5ADA}"/>
              </a:ext>
            </a:extLst>
          </p:cNvPr>
          <p:cNvSpPr>
            <a:spLocks noGrp="1"/>
          </p:cNvSpPr>
          <p:nvPr>
            <p:ph type="sldNum" sz="quarter" idx="12"/>
          </p:nvPr>
        </p:nvSpPr>
        <p:spPr/>
        <p:txBody>
          <a:bodyPr/>
          <a:lstStyle/>
          <a:p>
            <a:fld id="{D495FEDF-CBA6-4402-8AF0-BCAA19470730}" type="slidenum">
              <a:rPr lang="en-GB" smtClean="0"/>
              <a:t>‹#›</a:t>
            </a:fld>
            <a:endParaRPr lang="en-GB"/>
          </a:p>
        </p:txBody>
      </p:sp>
    </p:spTree>
    <p:extLst>
      <p:ext uri="{BB962C8B-B14F-4D97-AF65-F5344CB8AC3E}">
        <p14:creationId xmlns:p14="http://schemas.microsoft.com/office/powerpoint/2010/main" val="1595942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70B584-5E38-407C-878D-20BD037C34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B9E5348-CD4D-40D2-8888-289C4E2E26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33988D-E383-44EF-9E4A-B5C8D8BA76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622BFF-20F6-491A-AA8A-102FA71F8F3E}" type="datetimeFigureOut">
              <a:rPr lang="en-GB" smtClean="0"/>
              <a:t>13/10/2025</a:t>
            </a:fld>
            <a:endParaRPr lang="en-GB"/>
          </a:p>
        </p:txBody>
      </p:sp>
      <p:sp>
        <p:nvSpPr>
          <p:cNvPr id="5" name="Footer Placeholder 4">
            <a:extLst>
              <a:ext uri="{FF2B5EF4-FFF2-40B4-BE49-F238E27FC236}">
                <a16:creationId xmlns:a16="http://schemas.microsoft.com/office/drawing/2014/main" id="{B8B777A9-2BEF-4108-9197-60C97AA6BB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691E222-B8C6-4638-874C-A71039135F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95FEDF-CBA6-4402-8AF0-BCAA19470730}" type="slidenum">
              <a:rPr lang="en-GB" smtClean="0"/>
              <a:t>‹#›</a:t>
            </a:fld>
            <a:endParaRPr lang="en-GB"/>
          </a:p>
        </p:txBody>
      </p:sp>
      <p:pic>
        <p:nvPicPr>
          <p:cNvPr id="8" name="Picture 7" descr="A close up of a logo&#10;&#10;Description automatically generated">
            <a:extLst>
              <a:ext uri="{FF2B5EF4-FFF2-40B4-BE49-F238E27FC236}">
                <a16:creationId xmlns:a16="http://schemas.microsoft.com/office/drawing/2014/main" id="{23C3DCB9-FF49-4512-B953-603F1608B27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581488" y="5396303"/>
            <a:ext cx="2229512" cy="1325172"/>
          </a:xfrm>
          <a:prstGeom prst="rect">
            <a:avLst/>
          </a:prstGeom>
        </p:spPr>
      </p:pic>
    </p:spTree>
    <p:extLst>
      <p:ext uri="{BB962C8B-B14F-4D97-AF65-F5344CB8AC3E}">
        <p14:creationId xmlns:p14="http://schemas.microsoft.com/office/powerpoint/2010/main" val="25102270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8FE840-89BB-06A6-B89A-78C37EF8F0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6289029-9FA6-0CFD-98A7-C182E8AA87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A353FC2-3449-B895-F968-79F9BC0F72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24AAD2-84F8-4211-B102-E83A4DE59B61}" type="datetimeFigureOut">
              <a:rPr lang="en-GB" smtClean="0"/>
              <a:t>13/10/2025</a:t>
            </a:fld>
            <a:endParaRPr lang="en-GB"/>
          </a:p>
        </p:txBody>
      </p:sp>
      <p:sp>
        <p:nvSpPr>
          <p:cNvPr id="5" name="Footer Placeholder 4">
            <a:extLst>
              <a:ext uri="{FF2B5EF4-FFF2-40B4-BE49-F238E27FC236}">
                <a16:creationId xmlns:a16="http://schemas.microsoft.com/office/drawing/2014/main" id="{5627A002-75D3-2DA4-BDB6-BE8FA716BB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F722419-C123-9647-B8A3-53550AD382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9510AA-AF4D-4395-BCAB-3A6846546E00}" type="slidenum">
              <a:rPr lang="en-GB" smtClean="0"/>
              <a:t>‹#›</a:t>
            </a:fld>
            <a:endParaRPr lang="en-GB"/>
          </a:p>
        </p:txBody>
      </p:sp>
    </p:spTree>
    <p:extLst>
      <p:ext uri="{BB962C8B-B14F-4D97-AF65-F5344CB8AC3E}">
        <p14:creationId xmlns:p14="http://schemas.microsoft.com/office/powerpoint/2010/main" val="24435185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www.kapowprimary.com/blog/top-tips-for-music-subject-leader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hyperlink" Target="https://www.teachwire.net/news/how-to-be-an-excellent-primary-music-subject-leader/" TargetMode="External"/><Relationship Id="rId4" Type="http://schemas.openxmlformats.org/officeDocument/2006/relationships/hyperlink" Target="https://candomusic.org/blogs/how-do-i-lead-music-in-a-primary-school"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www.youtube.com/playlist?list=PLqotNo_cLY81u-HQVYteSGEl3I66Mpb-D" TargetMode="External"/><Relationship Id="rId3" Type="http://schemas.openxmlformats.org/officeDocument/2006/relationships/video" Target="https://www.youtube.com/embed/8kELMMbarBY" TargetMode="External"/><Relationship Id="rId7" Type="http://schemas.openxmlformats.org/officeDocument/2006/relationships/hyperlink" Target="https://www.youtube.com/watch?v=1GaDczCwFcw&amp;t=2s" TargetMode="External"/><Relationship Id="rId12" Type="http://schemas.openxmlformats.org/officeDocument/2006/relationships/image" Target="../media/image27.jpeg"/><Relationship Id="rId2" Type="http://schemas.openxmlformats.org/officeDocument/2006/relationships/video" Target="https://www.youtube.com/embed/ri0Ovf-Lb9A" TargetMode="External"/><Relationship Id="rId1" Type="http://schemas.openxmlformats.org/officeDocument/2006/relationships/video" Target="https://www.youtube.com/embed/1GaDczCwFcw" TargetMode="External"/><Relationship Id="rId6" Type="http://schemas.openxmlformats.org/officeDocument/2006/relationships/image" Target="../media/image16.png"/><Relationship Id="rId11" Type="http://schemas.openxmlformats.org/officeDocument/2006/relationships/image" Target="../media/image26.jpeg"/><Relationship Id="rId5" Type="http://schemas.openxmlformats.org/officeDocument/2006/relationships/notesSlide" Target="../notesSlides/notesSlide10.xml"/><Relationship Id="rId10" Type="http://schemas.openxmlformats.org/officeDocument/2006/relationships/image" Target="../media/image25.jpeg"/><Relationship Id="rId4" Type="http://schemas.openxmlformats.org/officeDocument/2006/relationships/slideLayout" Target="../slideLayouts/slideLayout15.xml"/><Relationship Id="rId9" Type="http://schemas.openxmlformats.org/officeDocument/2006/relationships/hyperlink" Target="https://www.youtube.com/playlist?list=PLLj2uW_zGucQkSZgO8fgrnm3wAs4C6OPB"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www.youtube.com/watch?v=rTAfNgm2wjo&amp;t=4s" TargetMode="External"/><Relationship Id="rId3" Type="http://schemas.openxmlformats.org/officeDocument/2006/relationships/slideLayout" Target="../slideLayouts/slideLayout2.xml"/><Relationship Id="rId7" Type="http://schemas.openxmlformats.org/officeDocument/2006/relationships/hyperlink" Target="https://www.youtube.com/watch?v=FW5e8z7mWzA&amp;list=PLgSSK_f45AvgrVeQCEMlFHBSi7laCOpkE&amp;index=71" TargetMode="External"/><Relationship Id="rId2" Type="http://schemas.openxmlformats.org/officeDocument/2006/relationships/video" Target="https://www.youtube.com/embed/FW5e8z7mWzA" TargetMode="External"/><Relationship Id="rId1" Type="http://schemas.openxmlformats.org/officeDocument/2006/relationships/video" Target="https://www.youtube.com/embed/LHtlvxIoxn4" TargetMode="External"/><Relationship Id="rId6" Type="http://schemas.openxmlformats.org/officeDocument/2006/relationships/hyperlink" Target="https://www.youtube.com/watch?v=LHtlvxIoxn4&amp;t=1s" TargetMode="External"/><Relationship Id="rId11" Type="http://schemas.openxmlformats.org/officeDocument/2006/relationships/image" Target="../media/image30.png"/><Relationship Id="rId5" Type="http://schemas.openxmlformats.org/officeDocument/2006/relationships/hyperlink" Target="https://www.youtube.com/@adifferentmusician" TargetMode="External"/><Relationship Id="rId10" Type="http://schemas.openxmlformats.org/officeDocument/2006/relationships/image" Target="../media/image29.jpeg"/><Relationship Id="rId4" Type="http://schemas.openxmlformats.org/officeDocument/2006/relationships/notesSlide" Target="../notesSlides/notesSlide11.xml"/><Relationship Id="rId9" Type="http://schemas.openxmlformats.org/officeDocument/2006/relationships/image" Target="../media/image28.jpeg"/></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playlist?list=PL3jbu-e1urJaGEbMCusOzJm-_DxFJmQ70" TargetMode="External"/><Relationship Id="rId7"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7.xml"/><Relationship Id="rId6" Type="http://schemas.openxmlformats.org/officeDocument/2006/relationships/hyperlink" Target="https://www.youtube.com/watch?v=Kiks85crDRI" TargetMode="External"/><Relationship Id="rId5" Type="http://schemas.openxmlformats.org/officeDocument/2006/relationships/hyperlink" Target="https://www.ashleydanyew.com/posts/2017/how-to-teach-your-childrens-choir-to-sing-in-parts" TargetMode="External"/><Relationship Id="rId4" Type="http://schemas.openxmlformats.org/officeDocument/2006/relationships/hyperlink" Target="https://www.thenational.academy/teachers/programmes/music-primary-ks2/units/singing-for-performance-holding-a-second-part-in-rounds-and-partner-songs/lessons/singing-partner-songs/media?video=256560"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musicteachers.or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rpo.co.uk/concerts-for-school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hyperlink" Target="mailto:emma.higgins@st-josephs-northfleet.kcsp.org.uk"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hyperlink" Target="https://bit.ly/3CxCbf4"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www.rawpixel.com/search/survey" TargetMode="External"/><Relationship Id="rId4" Type="http://schemas.openxmlformats.org/officeDocument/2006/relationships/image" Target="../media/image35.1"/></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https://www.youtube.com/embed/wvO45_oEJRk" TargetMode="External"/><Relationship Id="rId5" Type="http://schemas.openxmlformats.org/officeDocument/2006/relationships/image" Target="../media/image15.jpeg"/><Relationship Id="rId4" Type="http://schemas.openxmlformats.org/officeDocument/2006/relationships/hyperlink" Target="https://www.youtube.com/watch?v=wvO45_oEJRk&amp;t=227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hyperlink" Target="https://assets.publishing.service.gov.uk/media/6061f6a3e90e072d94e6f920/Model_Music_Curriculum_Key_Stage_1__2_FINAL.pdf" TargetMode="External"/><Relationship Id="rId7" Type="http://schemas.openxmlformats.org/officeDocument/2006/relationships/hyperlink" Target="https://www.gov.uk/government/publications/research-review-series-music/research-review-series-music#summary-questions-on-curriculum"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hyperlink" Target="https://www.gov.uk/government/publications/subject-report-series-music/striking-the-right-note-the-music-subject-report" TargetMode="External"/><Relationship Id="rId5" Type="http://schemas.openxmlformats.org/officeDocument/2006/relationships/hyperlink" Target="https://www.gov.uk/government/publications/music-education-information-for-parents-and-young-people/what-the-national-plan-for-music-education-means-for-children-and-young-people" TargetMode="External"/><Relationship Id="rId4" Type="http://schemas.openxmlformats.org/officeDocument/2006/relationships/hyperlink" Target="https://www.gov.uk/government/publications/the-power-of-music-to-change-lives-a-national-plan-for-music-education"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kent-music.com/schools/cpd/" TargetMode="External"/><Relationship Id="rId2" Type="http://schemas.openxmlformats.org/officeDocument/2006/relationships/hyperlink" Target="https://www.kent-music.com/" TargetMode="External"/><Relationship Id="rId1" Type="http://schemas.openxmlformats.org/officeDocument/2006/relationships/slideLayout" Target="../slideLayouts/slideLayout1.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315D9E6-5E2A-489B-9021-5B8FD9A8345E}"/>
              </a:ext>
            </a:extLst>
          </p:cNvPr>
          <p:cNvSpPr>
            <a:spLocks noGrp="1"/>
          </p:cNvSpPr>
          <p:nvPr>
            <p:ph type="ctrTitle"/>
          </p:nvPr>
        </p:nvSpPr>
        <p:spPr>
          <a:xfrm>
            <a:off x="6812783" y="1054099"/>
            <a:ext cx="4943927" cy="1980673"/>
          </a:xfrm>
        </p:spPr>
        <p:txBody>
          <a:bodyPr anchor="b">
            <a:normAutofit fontScale="90000"/>
          </a:bodyPr>
          <a:lstStyle/>
          <a:p>
            <a:pPr algn="l"/>
            <a:r>
              <a:rPr lang="en-GB" sz="6600" b="1" dirty="0">
                <a:solidFill>
                  <a:schemeClr val="bg1"/>
                </a:solidFill>
                <a:latin typeface="+mn-lt"/>
                <a:cs typeface="Arial" panose="020B0604020202020204" pitchFamily="34" charset="0"/>
              </a:rPr>
              <a:t>Music </a:t>
            </a:r>
            <a:br>
              <a:rPr lang="en-GB" sz="6600" b="1" dirty="0">
                <a:solidFill>
                  <a:schemeClr val="bg1"/>
                </a:solidFill>
                <a:latin typeface="+mn-lt"/>
                <a:cs typeface="Arial" panose="020B0604020202020204" pitchFamily="34" charset="0"/>
              </a:rPr>
            </a:br>
            <a:r>
              <a:rPr lang="en-GB" sz="6600" b="1" dirty="0">
                <a:solidFill>
                  <a:schemeClr val="bg1"/>
                </a:solidFill>
                <a:latin typeface="+mn-lt"/>
                <a:cs typeface="Arial" panose="020B0604020202020204" pitchFamily="34" charset="0"/>
              </a:rPr>
              <a:t>Network Meeting</a:t>
            </a:r>
          </a:p>
        </p:txBody>
      </p:sp>
      <p:sp>
        <p:nvSpPr>
          <p:cNvPr id="48" name="Freeform: Shape 47">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close up of a logo&#10;&#10;Description automatically generated">
            <a:extLst>
              <a:ext uri="{FF2B5EF4-FFF2-40B4-BE49-F238E27FC236}">
                <a16:creationId xmlns:a16="http://schemas.microsoft.com/office/drawing/2014/main" id="{6641FAD7-EF4E-4637-AF25-48A308ACC4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382" y="1540681"/>
            <a:ext cx="4047843" cy="2408466"/>
          </a:xfrm>
          <a:prstGeom prst="rect">
            <a:avLst/>
          </a:prstGeom>
        </p:spPr>
      </p:pic>
      <p:sp>
        <p:nvSpPr>
          <p:cNvPr id="3" name="TextBox 2">
            <a:extLst>
              <a:ext uri="{FF2B5EF4-FFF2-40B4-BE49-F238E27FC236}">
                <a16:creationId xmlns:a16="http://schemas.microsoft.com/office/drawing/2014/main" id="{73E9FBE7-4D6B-EB97-CF70-CC44BC187A2F}"/>
              </a:ext>
            </a:extLst>
          </p:cNvPr>
          <p:cNvSpPr txBox="1"/>
          <p:nvPr/>
        </p:nvSpPr>
        <p:spPr>
          <a:xfrm>
            <a:off x="6812782" y="4112373"/>
            <a:ext cx="3692357" cy="646331"/>
          </a:xfrm>
          <a:prstGeom prst="rect">
            <a:avLst/>
          </a:prstGeom>
          <a:noFill/>
        </p:spPr>
        <p:txBody>
          <a:bodyPr wrap="none" rtlCol="0">
            <a:spAutoFit/>
          </a:bodyPr>
          <a:lstStyle/>
          <a:p>
            <a:r>
              <a:rPr lang="en-GB" sz="3600" dirty="0">
                <a:solidFill>
                  <a:schemeClr val="bg1"/>
                </a:solidFill>
              </a:rPr>
              <a:t>14</a:t>
            </a:r>
            <a:r>
              <a:rPr lang="en-GB" sz="3600" baseline="30000" dirty="0">
                <a:solidFill>
                  <a:schemeClr val="bg1"/>
                </a:solidFill>
              </a:rPr>
              <a:t>th</a:t>
            </a:r>
            <a:r>
              <a:rPr lang="en-GB" sz="3600" dirty="0">
                <a:solidFill>
                  <a:schemeClr val="bg1"/>
                </a:solidFill>
              </a:rPr>
              <a:t> October 2025</a:t>
            </a:r>
          </a:p>
        </p:txBody>
      </p:sp>
      <p:sp>
        <p:nvSpPr>
          <p:cNvPr id="4" name="TextBox 3">
            <a:extLst>
              <a:ext uri="{FF2B5EF4-FFF2-40B4-BE49-F238E27FC236}">
                <a16:creationId xmlns:a16="http://schemas.microsoft.com/office/drawing/2014/main" id="{4C388390-B7B0-A447-5E6E-015FBF6FA4BA}"/>
              </a:ext>
            </a:extLst>
          </p:cNvPr>
          <p:cNvSpPr txBox="1"/>
          <p:nvPr/>
        </p:nvSpPr>
        <p:spPr>
          <a:xfrm>
            <a:off x="6812782" y="3176898"/>
            <a:ext cx="4943926" cy="646331"/>
          </a:xfrm>
          <a:prstGeom prst="rect">
            <a:avLst/>
          </a:prstGeom>
          <a:noFill/>
        </p:spPr>
        <p:txBody>
          <a:bodyPr wrap="square" rtlCol="0">
            <a:spAutoFit/>
          </a:bodyPr>
          <a:lstStyle/>
          <a:p>
            <a:r>
              <a:rPr lang="en-GB" sz="3600" dirty="0">
                <a:solidFill>
                  <a:schemeClr val="bg1"/>
                </a:solidFill>
              </a:rPr>
              <a:t>Led by Emma Higgins</a:t>
            </a:r>
          </a:p>
        </p:txBody>
      </p:sp>
    </p:spTree>
    <p:extLst>
      <p:ext uri="{BB962C8B-B14F-4D97-AF65-F5344CB8AC3E}">
        <p14:creationId xmlns:p14="http://schemas.microsoft.com/office/powerpoint/2010/main" val="1954875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88C1237-B92E-401A-8733-D8B0DA7527FE}"/>
              </a:ext>
            </a:extLst>
          </p:cNvPr>
          <p:cNvPicPr>
            <a:picLocks noGrp="1" noChangeAspect="1"/>
          </p:cNvPicPr>
          <p:nvPr>
            <p:ph idx="1"/>
          </p:nvPr>
        </p:nvPicPr>
        <p:blipFill>
          <a:blip r:embed="rId2"/>
          <a:stretch>
            <a:fillRect/>
          </a:stretch>
        </p:blipFill>
        <p:spPr>
          <a:xfrm>
            <a:off x="866775" y="3823398"/>
            <a:ext cx="5802039" cy="1801908"/>
          </a:xfrm>
          <a:prstGeom prst="rect">
            <a:avLst/>
          </a:prstGeom>
        </p:spPr>
      </p:pic>
    </p:spTree>
    <p:extLst>
      <p:ext uri="{BB962C8B-B14F-4D97-AF65-F5344CB8AC3E}">
        <p14:creationId xmlns:p14="http://schemas.microsoft.com/office/powerpoint/2010/main" val="525520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07A19F-9CC8-14EA-3ED4-16149E6DA40B}"/>
            </a:ext>
          </a:extLst>
        </p:cNvPr>
        <p:cNvGrpSpPr/>
        <p:nvPr/>
      </p:nvGrpSpPr>
      <p:grpSpPr>
        <a:xfrm>
          <a:off x="0" y="0"/>
          <a:ext cx="0" cy="0"/>
          <a:chOff x="0" y="0"/>
          <a:chExt cx="0" cy="0"/>
        </a:xfrm>
      </p:grpSpPr>
      <p:sp>
        <p:nvSpPr>
          <p:cNvPr id="9" name="Title 3">
            <a:extLst>
              <a:ext uri="{FF2B5EF4-FFF2-40B4-BE49-F238E27FC236}">
                <a16:creationId xmlns:a16="http://schemas.microsoft.com/office/drawing/2014/main" id="{360AA277-5624-FF71-A531-FA0EA57A4EEC}"/>
              </a:ext>
            </a:extLst>
          </p:cNvPr>
          <p:cNvSpPr>
            <a:spLocks noGrp="1"/>
          </p:cNvSpPr>
          <p:nvPr>
            <p:ph type="title"/>
          </p:nvPr>
        </p:nvSpPr>
        <p:spPr/>
        <p:txBody>
          <a:bodyPr>
            <a:normAutofit fontScale="90000"/>
          </a:bodyPr>
          <a:lstStyle/>
          <a:p>
            <a:br>
              <a:rPr lang="en-GB" sz="2700" dirty="0">
                <a:solidFill>
                  <a:srgbClr val="7030A0"/>
                </a:solidFill>
                <a:latin typeface="+mn-lt"/>
              </a:rPr>
            </a:br>
            <a:br>
              <a:rPr lang="en-GB" b="1" dirty="0">
                <a:solidFill>
                  <a:srgbClr val="7030A0"/>
                </a:solidFill>
                <a:latin typeface="+mn-lt"/>
              </a:rPr>
            </a:br>
            <a:br>
              <a:rPr lang="en-GB" b="1" dirty="0">
                <a:solidFill>
                  <a:srgbClr val="7030A0"/>
                </a:solidFill>
                <a:latin typeface="+mn-lt"/>
              </a:rPr>
            </a:br>
            <a:br>
              <a:rPr lang="en-GB" b="1" dirty="0">
                <a:solidFill>
                  <a:srgbClr val="7030A0"/>
                </a:solidFill>
                <a:latin typeface="+mn-lt"/>
              </a:rPr>
            </a:br>
            <a:br>
              <a:rPr lang="en-GB" b="1" dirty="0">
                <a:solidFill>
                  <a:srgbClr val="7030A0"/>
                </a:solidFill>
                <a:latin typeface="+mn-lt"/>
              </a:rPr>
            </a:br>
            <a:br>
              <a:rPr lang="en-GB" b="1" dirty="0">
                <a:solidFill>
                  <a:srgbClr val="7030A0"/>
                </a:solidFill>
                <a:latin typeface="+mn-lt"/>
              </a:rPr>
            </a:br>
            <a:br>
              <a:rPr lang="en-GB" b="1" dirty="0">
                <a:solidFill>
                  <a:srgbClr val="7030A0"/>
                </a:solidFill>
                <a:latin typeface="+mn-lt"/>
              </a:rPr>
            </a:br>
            <a:br>
              <a:rPr lang="en-GB" b="1" dirty="0">
                <a:solidFill>
                  <a:srgbClr val="7030A0"/>
                </a:solidFill>
                <a:latin typeface="+mn-lt"/>
              </a:rPr>
            </a:br>
            <a:br>
              <a:rPr lang="en-GB" b="1" dirty="0">
                <a:solidFill>
                  <a:srgbClr val="7030A0"/>
                </a:solidFill>
                <a:latin typeface="+mn-lt"/>
              </a:rPr>
            </a:br>
            <a:endParaRPr lang="en-GB" b="1" dirty="0">
              <a:solidFill>
                <a:srgbClr val="7030A0"/>
              </a:solidFill>
              <a:latin typeface="+mn-lt"/>
            </a:endParaRPr>
          </a:p>
        </p:txBody>
      </p:sp>
      <p:sp>
        <p:nvSpPr>
          <p:cNvPr id="3" name="Content Placeholder 2">
            <a:extLst>
              <a:ext uri="{FF2B5EF4-FFF2-40B4-BE49-F238E27FC236}">
                <a16:creationId xmlns:a16="http://schemas.microsoft.com/office/drawing/2014/main" id="{D92A8F76-FBF0-411B-A498-D611CFC7D2CC}"/>
              </a:ext>
            </a:extLst>
          </p:cNvPr>
          <p:cNvSpPr>
            <a:spLocks noGrp="1"/>
          </p:cNvSpPr>
          <p:nvPr>
            <p:ph idx="1"/>
          </p:nvPr>
        </p:nvSpPr>
        <p:spPr>
          <a:xfrm>
            <a:off x="838200" y="365124"/>
            <a:ext cx="7872248" cy="6295807"/>
          </a:xfrm>
        </p:spPr>
        <p:txBody>
          <a:bodyPr>
            <a:normAutofit lnSpcReduction="10000"/>
          </a:bodyPr>
          <a:lstStyle/>
          <a:p>
            <a:pPr marL="0" indent="0">
              <a:buNone/>
            </a:pPr>
            <a:r>
              <a:rPr lang="en-GB" sz="2400" b="1" dirty="0">
                <a:solidFill>
                  <a:srgbClr val="7030A0"/>
                </a:solidFill>
              </a:rPr>
              <a:t>Music Mark</a:t>
            </a:r>
          </a:p>
          <a:p>
            <a:pPr marL="0" indent="0">
              <a:buNone/>
            </a:pPr>
            <a:endParaRPr lang="en-GB" sz="2400" b="1" dirty="0">
              <a:solidFill>
                <a:srgbClr val="7030A0"/>
              </a:solidFill>
            </a:endParaRPr>
          </a:p>
          <a:p>
            <a:pPr marL="0" indent="0">
              <a:buNone/>
            </a:pPr>
            <a:endParaRPr lang="en-GB" sz="2400" b="1" dirty="0">
              <a:solidFill>
                <a:srgbClr val="7030A0"/>
              </a:solidFill>
            </a:endParaRPr>
          </a:p>
          <a:p>
            <a:pPr marL="0" indent="0">
              <a:buNone/>
            </a:pPr>
            <a:endParaRPr lang="en-GB" sz="2400" b="1" dirty="0">
              <a:solidFill>
                <a:srgbClr val="7030A0"/>
              </a:solidFill>
            </a:endParaRPr>
          </a:p>
          <a:p>
            <a:pPr marL="0" indent="0">
              <a:buNone/>
            </a:pPr>
            <a:r>
              <a:rPr lang="en-GB" sz="1700" dirty="0">
                <a:solidFill>
                  <a:srgbClr val="7030A0"/>
                </a:solidFill>
              </a:rPr>
              <a:t>Has been seen as a mark of quality music teaching but this isn’t actually the case.</a:t>
            </a:r>
          </a:p>
          <a:p>
            <a:pPr marL="0" indent="0">
              <a:buNone/>
            </a:pPr>
            <a:r>
              <a:rPr lang="en-GB" sz="1700" dirty="0">
                <a:solidFill>
                  <a:srgbClr val="7030A0"/>
                </a:solidFill>
              </a:rPr>
              <a:t>There will be two awards:</a:t>
            </a:r>
          </a:p>
          <a:p>
            <a:pPr marL="0" indent="0">
              <a:buNone/>
            </a:pPr>
            <a:r>
              <a:rPr lang="en-US" b="1" dirty="0"/>
              <a:t>Music Mark of Recognition for Dedication &amp; Improvement</a:t>
            </a:r>
            <a:r>
              <a:rPr lang="en-US" dirty="0"/>
              <a:t>, </a:t>
            </a:r>
          </a:p>
          <a:p>
            <a:pPr marL="0" indent="0">
              <a:buNone/>
            </a:pPr>
            <a:r>
              <a:rPr lang="en-US" dirty="0"/>
              <a:t>and the</a:t>
            </a:r>
            <a:r>
              <a:rPr lang="en-US" b="1" dirty="0"/>
              <a:t> </a:t>
            </a:r>
          </a:p>
          <a:p>
            <a:pPr marL="0" indent="0">
              <a:buNone/>
            </a:pPr>
            <a:r>
              <a:rPr lang="en-US" b="1" dirty="0"/>
              <a:t>Music Mark of Recognition for Ambition &amp; Quality</a:t>
            </a:r>
          </a:p>
          <a:p>
            <a:pPr marL="0" indent="0">
              <a:buNone/>
            </a:pPr>
            <a:endParaRPr lang="en-GB" sz="2000" dirty="0">
              <a:solidFill>
                <a:srgbClr val="7030A0"/>
              </a:solidFill>
            </a:endParaRPr>
          </a:p>
          <a:p>
            <a:pPr marL="0" indent="0">
              <a:buNone/>
            </a:pPr>
            <a:r>
              <a:rPr lang="en-GB" sz="1600" dirty="0">
                <a:solidFill>
                  <a:srgbClr val="7030A0"/>
                </a:solidFill>
              </a:rPr>
              <a:t>Kent Music will invite you to apply.</a:t>
            </a:r>
          </a:p>
          <a:p>
            <a:pPr marL="0" indent="0">
              <a:buNone/>
            </a:pPr>
            <a:endParaRPr lang="en-GB" sz="1600" dirty="0">
              <a:solidFill>
                <a:srgbClr val="7030A0"/>
              </a:solidFill>
            </a:endParaRPr>
          </a:p>
          <a:p>
            <a:pPr marL="0" indent="0">
              <a:buNone/>
            </a:pPr>
            <a:r>
              <a:rPr lang="en-GB" sz="1600" dirty="0">
                <a:solidFill>
                  <a:srgbClr val="7030A0"/>
                </a:solidFill>
              </a:rPr>
              <a:t>Kent Music have said that if you were awarded it last year it will automatically be renewed this year.</a:t>
            </a:r>
          </a:p>
          <a:p>
            <a:pPr marL="0" indent="0">
              <a:buNone/>
            </a:pPr>
            <a:r>
              <a:rPr lang="en-GB" sz="1600" dirty="0">
                <a:solidFill>
                  <a:srgbClr val="7030A0"/>
                </a:solidFill>
              </a:rPr>
              <a:t>New applications – you will receive an invite from Kent Music – to be completed by 31</a:t>
            </a:r>
            <a:r>
              <a:rPr lang="en-GB" sz="1600" baseline="30000" dirty="0">
                <a:solidFill>
                  <a:srgbClr val="7030A0"/>
                </a:solidFill>
              </a:rPr>
              <a:t>st</a:t>
            </a:r>
            <a:r>
              <a:rPr lang="en-GB" sz="1600" dirty="0">
                <a:solidFill>
                  <a:srgbClr val="7030A0"/>
                </a:solidFill>
              </a:rPr>
              <a:t> October.</a:t>
            </a:r>
          </a:p>
        </p:txBody>
      </p:sp>
      <p:pic>
        <p:nvPicPr>
          <p:cNvPr id="2" name="Picture 1">
            <a:extLst>
              <a:ext uri="{FF2B5EF4-FFF2-40B4-BE49-F238E27FC236}">
                <a16:creationId xmlns:a16="http://schemas.microsoft.com/office/drawing/2014/main" id="{350370FB-05B2-4EEE-8487-1CFF0B1D122F}"/>
              </a:ext>
            </a:extLst>
          </p:cNvPr>
          <p:cNvPicPr>
            <a:picLocks noChangeAspect="1"/>
          </p:cNvPicPr>
          <p:nvPr/>
        </p:nvPicPr>
        <p:blipFill>
          <a:blip r:embed="rId3"/>
          <a:stretch>
            <a:fillRect/>
          </a:stretch>
        </p:blipFill>
        <p:spPr>
          <a:xfrm>
            <a:off x="3598643" y="218090"/>
            <a:ext cx="4994713" cy="1472598"/>
          </a:xfrm>
          <a:prstGeom prst="rect">
            <a:avLst/>
          </a:prstGeom>
        </p:spPr>
      </p:pic>
    </p:spTree>
    <p:extLst>
      <p:ext uri="{BB962C8B-B14F-4D97-AF65-F5344CB8AC3E}">
        <p14:creationId xmlns:p14="http://schemas.microsoft.com/office/powerpoint/2010/main" val="38605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C66C1-DE0C-8C51-3040-7AD9ECAB623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85E7A9-C347-478A-9EA1-FBA1A535F645}"/>
              </a:ext>
            </a:extLst>
          </p:cNvPr>
          <p:cNvSpPr>
            <a:spLocks noGrp="1"/>
          </p:cNvSpPr>
          <p:nvPr>
            <p:ph idx="1"/>
          </p:nvPr>
        </p:nvSpPr>
        <p:spPr>
          <a:xfrm>
            <a:off x="838200" y="1291590"/>
            <a:ext cx="11083290" cy="5474969"/>
          </a:xfrm>
        </p:spPr>
        <p:txBody>
          <a:bodyPr>
            <a:normAutofit/>
          </a:bodyPr>
          <a:lstStyle/>
          <a:p>
            <a:pPr marL="0" indent="0">
              <a:buNone/>
            </a:pPr>
            <a:endParaRPr lang="en-GB" sz="2000" b="1" dirty="0">
              <a:solidFill>
                <a:schemeClr val="accent2">
                  <a:lumMod val="75000"/>
                </a:schemeClr>
              </a:solidFill>
            </a:endParaRPr>
          </a:p>
          <a:p>
            <a:pPr marL="0" indent="0">
              <a:buNone/>
            </a:pPr>
            <a:endParaRPr lang="en-GB" b="1" dirty="0">
              <a:solidFill>
                <a:schemeClr val="accent2">
                  <a:lumMod val="75000"/>
                </a:schemeClr>
              </a:solidFill>
            </a:endParaRPr>
          </a:p>
          <a:p>
            <a:pPr marL="0" indent="0">
              <a:buNone/>
            </a:pPr>
            <a:endParaRPr lang="en-GB" dirty="0"/>
          </a:p>
        </p:txBody>
      </p:sp>
      <p:pic>
        <p:nvPicPr>
          <p:cNvPr id="4" name="Picture 3">
            <a:extLst>
              <a:ext uri="{FF2B5EF4-FFF2-40B4-BE49-F238E27FC236}">
                <a16:creationId xmlns:a16="http://schemas.microsoft.com/office/drawing/2014/main" id="{4227DCFE-E71F-48DB-8D48-C81FB08E6699}"/>
              </a:ext>
            </a:extLst>
          </p:cNvPr>
          <p:cNvPicPr>
            <a:picLocks noChangeAspect="1"/>
          </p:cNvPicPr>
          <p:nvPr/>
        </p:nvPicPr>
        <p:blipFill>
          <a:blip r:embed="rId3"/>
          <a:stretch>
            <a:fillRect/>
          </a:stretch>
        </p:blipFill>
        <p:spPr>
          <a:xfrm>
            <a:off x="9406890" y="5200650"/>
            <a:ext cx="2514600" cy="1657350"/>
          </a:xfrm>
          <a:prstGeom prst="rect">
            <a:avLst/>
          </a:prstGeom>
        </p:spPr>
      </p:pic>
      <p:sp>
        <p:nvSpPr>
          <p:cNvPr id="3" name="TextBox 2">
            <a:extLst>
              <a:ext uri="{FF2B5EF4-FFF2-40B4-BE49-F238E27FC236}">
                <a16:creationId xmlns:a16="http://schemas.microsoft.com/office/drawing/2014/main" id="{CEACB93B-CF64-4AE0-83EE-1B3A7317E251}"/>
              </a:ext>
            </a:extLst>
          </p:cNvPr>
          <p:cNvSpPr txBox="1"/>
          <p:nvPr/>
        </p:nvSpPr>
        <p:spPr>
          <a:xfrm>
            <a:off x="906517" y="876983"/>
            <a:ext cx="8382131" cy="1600438"/>
          </a:xfrm>
          <a:prstGeom prst="rect">
            <a:avLst/>
          </a:prstGeom>
          <a:noFill/>
        </p:spPr>
        <p:txBody>
          <a:bodyPr wrap="square" rtlCol="0">
            <a:spAutoFit/>
          </a:bodyPr>
          <a:lstStyle/>
          <a:p>
            <a:r>
              <a:rPr lang="en-GB" sz="2400" b="1" dirty="0">
                <a:solidFill>
                  <a:srgbClr val="7030A0"/>
                </a:solidFill>
              </a:rPr>
              <a:t>Music Development Plan</a:t>
            </a:r>
          </a:p>
          <a:p>
            <a:endParaRPr lang="en-GB" sz="2400" b="1" dirty="0">
              <a:solidFill>
                <a:srgbClr val="7030A0"/>
              </a:solidFill>
            </a:endParaRPr>
          </a:p>
          <a:p>
            <a:r>
              <a:rPr lang="en-GB" sz="1600" dirty="0">
                <a:solidFill>
                  <a:srgbClr val="7030A0"/>
                </a:solidFill>
              </a:rPr>
              <a:t>This needs updating and it is good practice to publish it on your school website. In order to apply for Music Mark awards this needs to be submitted.</a:t>
            </a:r>
          </a:p>
          <a:p>
            <a:endParaRPr lang="en-GB" dirty="0"/>
          </a:p>
        </p:txBody>
      </p:sp>
    </p:spTree>
    <p:extLst>
      <p:ext uri="{BB962C8B-B14F-4D97-AF65-F5344CB8AC3E}">
        <p14:creationId xmlns:p14="http://schemas.microsoft.com/office/powerpoint/2010/main" val="1429094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op view of maracas, organ, guitar, and drum sticks on a wooden surface">
            <a:extLst>
              <a:ext uri="{FF2B5EF4-FFF2-40B4-BE49-F238E27FC236}">
                <a16:creationId xmlns:a16="http://schemas.microsoft.com/office/drawing/2014/main" id="{93CC156E-DDA4-6C30-5078-ACD8272197B0}"/>
              </a:ext>
            </a:extLst>
          </p:cNvPr>
          <p:cNvPicPr>
            <a:picLocks noChangeAspect="1"/>
          </p:cNvPicPr>
          <p:nvPr/>
        </p:nvPicPr>
        <p:blipFill rotWithShape="1">
          <a:blip r:embed="rId2"/>
          <a:srcRect b="15730"/>
          <a:stretch/>
        </p:blipFill>
        <p:spPr>
          <a:xfrm>
            <a:off x="1" y="10"/>
            <a:ext cx="12191999" cy="6857990"/>
          </a:xfrm>
          <a:prstGeom prst="rect">
            <a:avLst/>
          </a:prstGeom>
        </p:spPr>
      </p:pic>
      <p:sp>
        <p:nvSpPr>
          <p:cNvPr id="2" name="Title 1">
            <a:extLst>
              <a:ext uri="{FF2B5EF4-FFF2-40B4-BE49-F238E27FC236}">
                <a16:creationId xmlns:a16="http://schemas.microsoft.com/office/drawing/2014/main" id="{C257AFF8-216C-F95C-2793-ACDD0CF202F2}"/>
              </a:ext>
            </a:extLst>
          </p:cNvPr>
          <p:cNvSpPr>
            <a:spLocks noGrp="1"/>
          </p:cNvSpPr>
          <p:nvPr>
            <p:ph type="title"/>
          </p:nvPr>
        </p:nvSpPr>
        <p:spPr>
          <a:xfrm>
            <a:off x="734673" y="1663263"/>
            <a:ext cx="10058400" cy="3594537"/>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br>
              <a:rPr lang="en-US" sz="5200" dirty="0">
                <a:solidFill>
                  <a:srgbClr val="FFFFFF"/>
                </a:solidFill>
              </a:rPr>
            </a:br>
            <a:r>
              <a:rPr lang="en-US" sz="5200" dirty="0">
                <a:solidFill>
                  <a:srgbClr val="FFFFFF"/>
                </a:solidFill>
              </a:rPr>
              <a:t>Music Subject Lead</a:t>
            </a:r>
          </a:p>
        </p:txBody>
      </p:sp>
    </p:spTree>
    <p:extLst>
      <p:ext uri="{BB962C8B-B14F-4D97-AF65-F5344CB8AC3E}">
        <p14:creationId xmlns:p14="http://schemas.microsoft.com/office/powerpoint/2010/main" val="244766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07A19F-9CC8-14EA-3ED4-16149E6DA40B}"/>
            </a:ext>
          </a:extLst>
        </p:cNvPr>
        <p:cNvGrpSpPr/>
        <p:nvPr/>
      </p:nvGrpSpPr>
      <p:grpSpPr>
        <a:xfrm>
          <a:off x="0" y="0"/>
          <a:ext cx="0" cy="0"/>
          <a:chOff x="0" y="0"/>
          <a:chExt cx="0" cy="0"/>
        </a:xfrm>
      </p:grpSpPr>
      <p:sp>
        <p:nvSpPr>
          <p:cNvPr id="9" name="Title 3">
            <a:extLst>
              <a:ext uri="{FF2B5EF4-FFF2-40B4-BE49-F238E27FC236}">
                <a16:creationId xmlns:a16="http://schemas.microsoft.com/office/drawing/2014/main" id="{360AA277-5624-FF71-A531-FA0EA57A4EEC}"/>
              </a:ext>
            </a:extLst>
          </p:cNvPr>
          <p:cNvSpPr>
            <a:spLocks noGrp="1"/>
          </p:cNvSpPr>
          <p:nvPr>
            <p:ph type="title"/>
          </p:nvPr>
        </p:nvSpPr>
        <p:spPr>
          <a:xfrm>
            <a:off x="958419" y="1759599"/>
            <a:ext cx="10515600" cy="1325563"/>
          </a:xfrm>
        </p:spPr>
        <p:txBody>
          <a:bodyPr>
            <a:normAutofit fontScale="90000"/>
          </a:bodyPr>
          <a:lstStyle/>
          <a:p>
            <a:br>
              <a:rPr lang="en-GB" b="1" dirty="0">
                <a:solidFill>
                  <a:srgbClr val="7030A0"/>
                </a:solidFill>
                <a:latin typeface="+mn-lt"/>
              </a:rPr>
            </a:br>
            <a:br>
              <a:rPr lang="en-GB" b="1" dirty="0">
                <a:solidFill>
                  <a:srgbClr val="7030A0"/>
                </a:solidFill>
                <a:latin typeface="+mn-lt"/>
              </a:rPr>
            </a:br>
            <a:br>
              <a:rPr lang="en-GB" b="1" dirty="0">
                <a:solidFill>
                  <a:srgbClr val="7030A0"/>
                </a:solidFill>
                <a:latin typeface="+mn-lt"/>
              </a:rPr>
            </a:br>
            <a:br>
              <a:rPr lang="en-GB" b="1" dirty="0">
                <a:solidFill>
                  <a:srgbClr val="7030A0"/>
                </a:solidFill>
                <a:latin typeface="+mn-lt"/>
              </a:rPr>
            </a:br>
            <a:br>
              <a:rPr lang="en-GB" b="1" dirty="0">
                <a:solidFill>
                  <a:srgbClr val="7030A0"/>
                </a:solidFill>
                <a:latin typeface="+mn-lt"/>
              </a:rPr>
            </a:br>
            <a:br>
              <a:rPr lang="en-GB" sz="1800" dirty="0">
                <a:solidFill>
                  <a:schemeClr val="accent2">
                    <a:lumMod val="50000"/>
                  </a:schemeClr>
                </a:solidFill>
                <a:latin typeface="+mn-lt"/>
              </a:rPr>
            </a:br>
            <a:br>
              <a:rPr lang="en-GB" sz="1800" dirty="0">
                <a:solidFill>
                  <a:srgbClr val="7030A0"/>
                </a:solidFill>
                <a:latin typeface="+mn-lt"/>
              </a:rPr>
            </a:br>
            <a:br>
              <a:rPr lang="en-GB" sz="1800" dirty="0">
                <a:solidFill>
                  <a:srgbClr val="7030A0"/>
                </a:solidFill>
                <a:latin typeface="+mn-lt"/>
              </a:rPr>
            </a:br>
            <a:br>
              <a:rPr lang="en-GB" sz="1200" dirty="0">
                <a:solidFill>
                  <a:srgbClr val="7030A0"/>
                </a:solidFill>
                <a:latin typeface="+mn-lt"/>
              </a:rPr>
            </a:br>
            <a:endParaRPr lang="en-GB" sz="1200" dirty="0">
              <a:solidFill>
                <a:srgbClr val="7030A0"/>
              </a:solidFill>
              <a:latin typeface="+mn-lt"/>
            </a:endParaRPr>
          </a:p>
        </p:txBody>
      </p:sp>
      <p:sp>
        <p:nvSpPr>
          <p:cNvPr id="3" name="TextBox 2">
            <a:extLst>
              <a:ext uri="{FF2B5EF4-FFF2-40B4-BE49-F238E27FC236}">
                <a16:creationId xmlns:a16="http://schemas.microsoft.com/office/drawing/2014/main" id="{F4ACB9A3-32C4-4478-8096-E060FBAF98DA}"/>
              </a:ext>
            </a:extLst>
          </p:cNvPr>
          <p:cNvSpPr txBox="1"/>
          <p:nvPr/>
        </p:nvSpPr>
        <p:spPr>
          <a:xfrm>
            <a:off x="1376363" y="662152"/>
            <a:ext cx="10242823" cy="3970318"/>
          </a:xfrm>
          <a:prstGeom prst="rect">
            <a:avLst/>
          </a:prstGeom>
          <a:noFill/>
        </p:spPr>
        <p:txBody>
          <a:bodyPr wrap="square" rtlCol="0">
            <a:spAutoFit/>
          </a:bodyPr>
          <a:lstStyle/>
          <a:p>
            <a:r>
              <a:rPr lang="en-GB" dirty="0"/>
              <a:t>If you are new to the role of Music Lead there are some resources out there to support you in this role. </a:t>
            </a:r>
          </a:p>
          <a:p>
            <a:endParaRPr lang="en-GB" dirty="0"/>
          </a:p>
          <a:p>
            <a:endParaRPr lang="en-GB" dirty="0"/>
          </a:p>
          <a:p>
            <a:r>
              <a:rPr lang="en-GB" b="1" dirty="0"/>
              <a:t>Kapow</a:t>
            </a:r>
            <a:r>
              <a:rPr lang="en-GB" dirty="0"/>
              <a:t> has a free music leadership toolkit available to download </a:t>
            </a:r>
            <a:r>
              <a:rPr lang="en-US" dirty="0">
                <a:hlinkClick r:id="rId3"/>
              </a:rPr>
              <a:t>Top Tips For Music Subject Leaders</a:t>
            </a:r>
            <a:endParaRPr lang="en-GB" dirty="0"/>
          </a:p>
          <a:p>
            <a:endParaRPr lang="en-GB" dirty="0"/>
          </a:p>
          <a:p>
            <a:endParaRPr lang="en-GB" dirty="0"/>
          </a:p>
          <a:p>
            <a:r>
              <a:rPr lang="en-GB" b="1" dirty="0"/>
              <a:t>Can Do </a:t>
            </a:r>
            <a:r>
              <a:rPr lang="en-GB" dirty="0"/>
              <a:t>music has some useful tips and quick video: </a:t>
            </a:r>
            <a:r>
              <a:rPr lang="en-US" dirty="0">
                <a:hlinkClick r:id="rId4"/>
              </a:rPr>
              <a:t>How do I lead Music in a Primary School? | #</a:t>
            </a:r>
            <a:r>
              <a:rPr lang="en-US" dirty="0" err="1">
                <a:hlinkClick r:id="rId4"/>
              </a:rPr>
              <a:t>CanDoMusic</a:t>
            </a:r>
            <a:endParaRPr lang="en-US" dirty="0"/>
          </a:p>
          <a:p>
            <a:endParaRPr lang="en-US" dirty="0"/>
          </a:p>
          <a:p>
            <a:endParaRPr lang="en-GB" dirty="0"/>
          </a:p>
          <a:p>
            <a:r>
              <a:rPr lang="en-GB" b="1" dirty="0"/>
              <a:t>Elizabeth Stafford </a:t>
            </a:r>
            <a:r>
              <a:rPr lang="en-GB" dirty="0"/>
              <a:t>has written a useful article about music leadership:</a:t>
            </a:r>
            <a:r>
              <a:rPr lang="en-US" dirty="0">
                <a:hlinkClick r:id="rId5"/>
              </a:rPr>
              <a:t>How to be an excellent primary music subject leader - </a:t>
            </a:r>
            <a:r>
              <a:rPr lang="en-US" dirty="0" err="1">
                <a:hlinkClick r:id="rId5"/>
              </a:rPr>
              <a:t>Teachwire</a:t>
            </a:r>
            <a:endParaRPr lang="en-GB" dirty="0"/>
          </a:p>
          <a:p>
            <a:endParaRPr lang="en-GB" dirty="0"/>
          </a:p>
          <a:p>
            <a:r>
              <a:rPr lang="en-GB" b="1" dirty="0"/>
              <a:t>Sing Up </a:t>
            </a:r>
            <a:r>
              <a:rPr lang="en-GB" dirty="0"/>
              <a:t>has a video that is worth watching:</a:t>
            </a:r>
          </a:p>
        </p:txBody>
      </p:sp>
      <p:pic>
        <p:nvPicPr>
          <p:cNvPr id="4" name="Picture 3">
            <a:extLst>
              <a:ext uri="{FF2B5EF4-FFF2-40B4-BE49-F238E27FC236}">
                <a16:creationId xmlns:a16="http://schemas.microsoft.com/office/drawing/2014/main" id="{1FF7AD38-A494-415D-9025-C83CBF5B2FDB}"/>
              </a:ext>
            </a:extLst>
          </p:cNvPr>
          <p:cNvPicPr>
            <a:picLocks noChangeAspect="1"/>
          </p:cNvPicPr>
          <p:nvPr/>
        </p:nvPicPr>
        <p:blipFill>
          <a:blip r:embed="rId6"/>
          <a:stretch>
            <a:fillRect/>
          </a:stretch>
        </p:blipFill>
        <p:spPr>
          <a:xfrm>
            <a:off x="5662862" y="4860888"/>
            <a:ext cx="3368843" cy="1657219"/>
          </a:xfrm>
          <a:prstGeom prst="rect">
            <a:avLst/>
          </a:prstGeom>
        </p:spPr>
      </p:pic>
    </p:spTree>
    <p:extLst>
      <p:ext uri="{BB962C8B-B14F-4D97-AF65-F5344CB8AC3E}">
        <p14:creationId xmlns:p14="http://schemas.microsoft.com/office/powerpoint/2010/main" val="2095957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op view of maracas, organ, guitar, and drum sticks on a wooden surface">
            <a:extLst>
              <a:ext uri="{FF2B5EF4-FFF2-40B4-BE49-F238E27FC236}">
                <a16:creationId xmlns:a16="http://schemas.microsoft.com/office/drawing/2014/main" id="{93CC156E-DDA4-6C30-5078-ACD8272197B0}"/>
              </a:ext>
            </a:extLst>
          </p:cNvPr>
          <p:cNvPicPr>
            <a:picLocks noChangeAspect="1"/>
          </p:cNvPicPr>
          <p:nvPr/>
        </p:nvPicPr>
        <p:blipFill rotWithShape="1">
          <a:blip r:embed="rId2"/>
          <a:srcRect b="15730"/>
          <a:stretch/>
        </p:blipFill>
        <p:spPr>
          <a:xfrm>
            <a:off x="-81875" y="10"/>
            <a:ext cx="12191999" cy="6857990"/>
          </a:xfrm>
          <a:prstGeom prst="rect">
            <a:avLst/>
          </a:prstGeom>
        </p:spPr>
      </p:pic>
      <p:sp>
        <p:nvSpPr>
          <p:cNvPr id="2" name="Title 1">
            <a:extLst>
              <a:ext uri="{FF2B5EF4-FFF2-40B4-BE49-F238E27FC236}">
                <a16:creationId xmlns:a16="http://schemas.microsoft.com/office/drawing/2014/main" id="{C257AFF8-216C-F95C-2793-ACDD0CF202F2}"/>
              </a:ext>
            </a:extLst>
          </p:cNvPr>
          <p:cNvSpPr>
            <a:spLocks noGrp="1"/>
          </p:cNvSpPr>
          <p:nvPr>
            <p:ph type="title"/>
          </p:nvPr>
        </p:nvSpPr>
        <p:spPr>
          <a:xfrm>
            <a:off x="1063752" y="-1214001"/>
            <a:ext cx="10058400" cy="5308334"/>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br>
              <a:rPr lang="en-US" sz="5200" dirty="0">
                <a:solidFill>
                  <a:srgbClr val="FFFFFF"/>
                </a:solidFill>
              </a:rPr>
            </a:br>
            <a:endParaRPr lang="en-US" sz="5200" dirty="0">
              <a:solidFill>
                <a:srgbClr val="FFFFFF"/>
              </a:solidFill>
            </a:endParaRPr>
          </a:p>
        </p:txBody>
      </p:sp>
      <p:sp>
        <p:nvSpPr>
          <p:cNvPr id="3" name="TextBox 2">
            <a:extLst>
              <a:ext uri="{FF2B5EF4-FFF2-40B4-BE49-F238E27FC236}">
                <a16:creationId xmlns:a16="http://schemas.microsoft.com/office/drawing/2014/main" id="{8DD67397-ED8B-45A5-BB78-1D5363394D36}"/>
              </a:ext>
            </a:extLst>
          </p:cNvPr>
          <p:cNvSpPr txBox="1"/>
          <p:nvPr/>
        </p:nvSpPr>
        <p:spPr>
          <a:xfrm>
            <a:off x="3413234" y="2719552"/>
            <a:ext cx="6282559" cy="769441"/>
          </a:xfrm>
          <a:prstGeom prst="rect">
            <a:avLst/>
          </a:prstGeom>
          <a:noFill/>
        </p:spPr>
        <p:txBody>
          <a:bodyPr wrap="square" rtlCol="0">
            <a:spAutoFit/>
          </a:bodyPr>
          <a:lstStyle/>
          <a:p>
            <a:r>
              <a:rPr lang="en-GB" sz="4400" dirty="0">
                <a:solidFill>
                  <a:schemeClr val="bg1"/>
                </a:solidFill>
              </a:rPr>
              <a:t>Musical Brain Breaks</a:t>
            </a:r>
          </a:p>
        </p:txBody>
      </p:sp>
    </p:spTree>
    <p:extLst>
      <p:ext uri="{BB962C8B-B14F-4D97-AF65-F5344CB8AC3E}">
        <p14:creationId xmlns:p14="http://schemas.microsoft.com/office/powerpoint/2010/main" val="3103984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C66C1-DE0C-8C51-3040-7AD9ECAB623E}"/>
            </a:ext>
          </a:extLst>
        </p:cNvPr>
        <p:cNvGrpSpPr/>
        <p:nvPr/>
      </p:nvGrpSpPr>
      <p:grpSpPr>
        <a:xfrm>
          <a:off x="0" y="0"/>
          <a:ext cx="0" cy="0"/>
          <a:chOff x="0" y="0"/>
          <a:chExt cx="0" cy="0"/>
        </a:xfrm>
      </p:grpSpPr>
      <p:sp>
        <p:nvSpPr>
          <p:cNvPr id="9" name="Title 3">
            <a:extLst>
              <a:ext uri="{FF2B5EF4-FFF2-40B4-BE49-F238E27FC236}">
                <a16:creationId xmlns:a16="http://schemas.microsoft.com/office/drawing/2014/main" id="{432A4D78-F8C8-13DE-60BC-C70D0E07427D}"/>
              </a:ext>
            </a:extLst>
          </p:cNvPr>
          <p:cNvSpPr>
            <a:spLocks noGrp="1"/>
          </p:cNvSpPr>
          <p:nvPr>
            <p:ph type="title"/>
          </p:nvPr>
        </p:nvSpPr>
        <p:spPr/>
        <p:txBody>
          <a:bodyPr>
            <a:normAutofit/>
          </a:bodyPr>
          <a:lstStyle/>
          <a:p>
            <a:pPr>
              <a:spcAft>
                <a:spcPts val="600"/>
              </a:spcAft>
            </a:pPr>
            <a:br>
              <a:rPr lang="en-US" sz="2000" dirty="0"/>
            </a:br>
            <a:endParaRPr lang="en-GB" sz="2000" b="1" dirty="0">
              <a:solidFill>
                <a:srgbClr val="7030A0"/>
              </a:solidFill>
              <a:latin typeface="+mn-lt"/>
            </a:endParaRPr>
          </a:p>
        </p:txBody>
      </p:sp>
      <p:pic>
        <p:nvPicPr>
          <p:cNvPr id="2" name="Picture 1">
            <a:extLst>
              <a:ext uri="{FF2B5EF4-FFF2-40B4-BE49-F238E27FC236}">
                <a16:creationId xmlns:a16="http://schemas.microsoft.com/office/drawing/2014/main" id="{A0265856-5B67-42F1-B5AD-EEAAC460E638}"/>
              </a:ext>
            </a:extLst>
          </p:cNvPr>
          <p:cNvPicPr>
            <a:picLocks noChangeAspect="1"/>
          </p:cNvPicPr>
          <p:nvPr/>
        </p:nvPicPr>
        <p:blipFill>
          <a:blip r:embed="rId6"/>
          <a:stretch>
            <a:fillRect/>
          </a:stretch>
        </p:blipFill>
        <p:spPr>
          <a:xfrm>
            <a:off x="9597312" y="5200650"/>
            <a:ext cx="2514600" cy="1657350"/>
          </a:xfrm>
          <a:prstGeom prst="rect">
            <a:avLst/>
          </a:prstGeom>
        </p:spPr>
      </p:pic>
      <p:sp>
        <p:nvSpPr>
          <p:cNvPr id="4" name="TextBox 3">
            <a:extLst>
              <a:ext uri="{FF2B5EF4-FFF2-40B4-BE49-F238E27FC236}">
                <a16:creationId xmlns:a16="http://schemas.microsoft.com/office/drawing/2014/main" id="{5FF5A526-9162-4B75-8F1C-8D1F0FDE3D11}"/>
              </a:ext>
            </a:extLst>
          </p:cNvPr>
          <p:cNvSpPr txBox="1"/>
          <p:nvPr/>
        </p:nvSpPr>
        <p:spPr>
          <a:xfrm>
            <a:off x="602597" y="3614039"/>
            <a:ext cx="8369730" cy="923330"/>
          </a:xfrm>
          <a:prstGeom prst="rect">
            <a:avLst/>
          </a:prstGeom>
          <a:noFill/>
        </p:spPr>
        <p:txBody>
          <a:bodyPr wrap="square" rtlCol="0">
            <a:spAutoFit/>
          </a:bodyPr>
          <a:lstStyle/>
          <a:p>
            <a:r>
              <a:rPr lang="en-GB" dirty="0"/>
              <a:t>.</a:t>
            </a:r>
          </a:p>
          <a:p>
            <a:endParaRPr lang="en-GB" dirty="0"/>
          </a:p>
          <a:p>
            <a:r>
              <a:rPr lang="en-GB" dirty="0"/>
              <a:t> </a:t>
            </a:r>
          </a:p>
        </p:txBody>
      </p:sp>
      <p:sp>
        <p:nvSpPr>
          <p:cNvPr id="5" name="Content Placeholder 4">
            <a:extLst>
              <a:ext uri="{FF2B5EF4-FFF2-40B4-BE49-F238E27FC236}">
                <a16:creationId xmlns:a16="http://schemas.microsoft.com/office/drawing/2014/main" id="{11CE89D4-ECE0-423F-9D2A-C8C16228325C}"/>
              </a:ext>
            </a:extLst>
          </p:cNvPr>
          <p:cNvSpPr>
            <a:spLocks noGrp="1"/>
          </p:cNvSpPr>
          <p:nvPr>
            <p:ph sz="half" idx="1"/>
          </p:nvPr>
        </p:nvSpPr>
        <p:spPr>
          <a:xfrm>
            <a:off x="838200" y="236484"/>
            <a:ext cx="5181600" cy="6471744"/>
          </a:xfrm>
        </p:spPr>
        <p:txBody>
          <a:bodyPr>
            <a:normAutofit fontScale="92500" lnSpcReduction="10000"/>
          </a:bodyPr>
          <a:lstStyle/>
          <a:p>
            <a:pPr marL="0" indent="0">
              <a:buNone/>
            </a:pPr>
            <a:r>
              <a:rPr lang="en-GB" sz="2600" b="1" dirty="0">
                <a:solidFill>
                  <a:srgbClr val="7030A0"/>
                </a:solidFill>
              </a:rPr>
              <a:t>My top favourite musical brain break activities:</a:t>
            </a:r>
          </a:p>
          <a:p>
            <a:pPr marL="0" indent="0">
              <a:buNone/>
            </a:pPr>
            <a:r>
              <a:rPr lang="en-GB" sz="2000" dirty="0">
                <a:solidFill>
                  <a:srgbClr val="7030A0"/>
                </a:solidFill>
              </a:rPr>
              <a:t>(apart from Go Noodle)</a:t>
            </a:r>
          </a:p>
          <a:p>
            <a:pPr marL="0" indent="0">
              <a:buNone/>
            </a:pPr>
            <a:endParaRPr lang="en-GB" sz="2000" dirty="0">
              <a:solidFill>
                <a:srgbClr val="7030A0"/>
              </a:solidFill>
            </a:endParaRPr>
          </a:p>
          <a:p>
            <a:pPr marL="0" indent="0">
              <a:buNone/>
            </a:pPr>
            <a:r>
              <a:rPr lang="en-GB" sz="2100" b="1" dirty="0">
                <a:solidFill>
                  <a:srgbClr val="7030A0"/>
                </a:solidFill>
              </a:rPr>
              <a:t>1. Easy body percussion </a:t>
            </a:r>
            <a:r>
              <a:rPr lang="en-GB" sz="2100" b="1" dirty="0" err="1">
                <a:solidFill>
                  <a:srgbClr val="7030A0"/>
                </a:solidFill>
              </a:rPr>
              <a:t>playalongs</a:t>
            </a:r>
            <a:r>
              <a:rPr lang="en-GB" sz="2100" b="1" dirty="0">
                <a:solidFill>
                  <a:srgbClr val="7030A0"/>
                </a:solidFill>
              </a:rPr>
              <a:t> </a:t>
            </a:r>
          </a:p>
          <a:p>
            <a:pPr marL="0" indent="0">
              <a:buNone/>
            </a:pPr>
            <a:r>
              <a:rPr lang="en-GB" sz="2100" dirty="0">
                <a:solidFill>
                  <a:srgbClr val="7030A0"/>
                </a:solidFill>
              </a:rPr>
              <a:t>Google easy body percussion </a:t>
            </a:r>
            <a:r>
              <a:rPr lang="en-GB" sz="2100" dirty="0" err="1">
                <a:solidFill>
                  <a:srgbClr val="7030A0"/>
                </a:solidFill>
              </a:rPr>
              <a:t>playalongs</a:t>
            </a:r>
            <a:r>
              <a:rPr lang="en-GB" sz="2100" dirty="0">
                <a:solidFill>
                  <a:srgbClr val="7030A0"/>
                </a:solidFill>
              </a:rPr>
              <a:t> – Disney , a specific pop song or whatever theme your children are interested in </a:t>
            </a:r>
          </a:p>
          <a:p>
            <a:pPr marL="0" indent="0">
              <a:buNone/>
            </a:pPr>
            <a:r>
              <a:rPr lang="en-GB" sz="2100" dirty="0">
                <a:solidFill>
                  <a:srgbClr val="7030A0"/>
                </a:solidFill>
              </a:rPr>
              <a:t>e.g. Green </a:t>
            </a:r>
            <a:r>
              <a:rPr lang="en-GB" sz="2100" dirty="0" err="1">
                <a:solidFill>
                  <a:srgbClr val="7030A0"/>
                </a:solidFill>
              </a:rPr>
              <a:t>Green</a:t>
            </a:r>
            <a:r>
              <a:rPr lang="en-GB" sz="2100" dirty="0">
                <a:solidFill>
                  <a:srgbClr val="7030A0"/>
                </a:solidFill>
              </a:rPr>
              <a:t> grass - </a:t>
            </a:r>
            <a:r>
              <a:rPr lang="en-US" sz="2100" dirty="0">
                <a:hlinkClick r:id="rId7"/>
              </a:rPr>
              <a:t>Green </a:t>
            </a:r>
            <a:r>
              <a:rPr lang="en-US" sz="2100" dirty="0" err="1">
                <a:hlinkClick r:id="rId7"/>
              </a:rPr>
              <a:t>Green</a:t>
            </a:r>
            <a:r>
              <a:rPr lang="en-US" sz="2100" dirty="0">
                <a:hlinkClick r:id="rId7"/>
              </a:rPr>
              <a:t> Grass | Easy Body Percussion for Kids</a:t>
            </a:r>
            <a:endParaRPr lang="en-GB" sz="2100" dirty="0">
              <a:solidFill>
                <a:srgbClr val="7030A0"/>
              </a:solidFill>
            </a:endParaRPr>
          </a:p>
          <a:p>
            <a:pPr marL="0" indent="0">
              <a:buNone/>
            </a:pPr>
            <a:r>
              <a:rPr lang="en-GB" sz="2100" dirty="0">
                <a:solidFill>
                  <a:srgbClr val="7030A0"/>
                </a:solidFill>
              </a:rPr>
              <a:t>These tend to mark the beat- especially suitable for beginners/ KS1/ EYFS</a:t>
            </a:r>
          </a:p>
          <a:p>
            <a:pPr marL="0" indent="0">
              <a:buNone/>
            </a:pPr>
            <a:r>
              <a:rPr lang="en-US" sz="2100" dirty="0">
                <a:hlinkClick r:id="rId8"/>
              </a:rPr>
              <a:t>Easy Steady Beat Play Along | Encanto 🎶🇨🇴</a:t>
            </a:r>
            <a:endParaRPr lang="en-US" sz="2100" dirty="0"/>
          </a:p>
          <a:p>
            <a:pPr marL="0" indent="0">
              <a:buNone/>
            </a:pPr>
            <a:endParaRPr lang="en-GB" sz="2100" dirty="0">
              <a:solidFill>
                <a:srgbClr val="7030A0"/>
              </a:solidFill>
            </a:endParaRPr>
          </a:p>
          <a:p>
            <a:pPr marL="0" indent="0">
              <a:buNone/>
            </a:pPr>
            <a:r>
              <a:rPr lang="en-GB" sz="2100" dirty="0">
                <a:solidFill>
                  <a:srgbClr val="7030A0"/>
                </a:solidFill>
              </a:rPr>
              <a:t>These ones are a bit more advanced and incorporate rhythm notation as well as just pictorial notation</a:t>
            </a:r>
          </a:p>
          <a:p>
            <a:pPr marL="0" indent="0">
              <a:buNone/>
            </a:pPr>
            <a:r>
              <a:rPr lang="en-GB" sz="2100" dirty="0">
                <a:solidFill>
                  <a:srgbClr val="7030A0"/>
                </a:solidFill>
              </a:rPr>
              <a:t>Mrs </a:t>
            </a:r>
            <a:r>
              <a:rPr lang="en-GB" sz="2100" dirty="0" err="1">
                <a:solidFill>
                  <a:srgbClr val="7030A0"/>
                </a:solidFill>
              </a:rPr>
              <a:t>Durrant</a:t>
            </a:r>
            <a:r>
              <a:rPr lang="en-GB" sz="2100" dirty="0">
                <a:solidFill>
                  <a:srgbClr val="7030A0"/>
                </a:solidFill>
              </a:rPr>
              <a:t> rhymes with currant</a:t>
            </a:r>
          </a:p>
          <a:p>
            <a:pPr marL="0" indent="0">
              <a:buNone/>
            </a:pPr>
            <a:r>
              <a:rPr lang="en-GB" sz="2100" dirty="0">
                <a:solidFill>
                  <a:srgbClr val="7030A0"/>
                </a:solidFill>
              </a:rPr>
              <a:t> </a:t>
            </a:r>
            <a:r>
              <a:rPr lang="en-US" sz="2100" dirty="0">
                <a:hlinkClick r:id="rId9"/>
              </a:rPr>
              <a:t>Good Tonight from 'The Bad Guys' Body Percussion </a:t>
            </a:r>
            <a:r>
              <a:rPr lang="en-US" sz="2100" dirty="0" err="1">
                <a:hlinkClick r:id="rId9"/>
              </a:rPr>
              <a:t>Playalong</a:t>
            </a:r>
            <a:endParaRPr lang="en-GB" sz="2100" dirty="0">
              <a:solidFill>
                <a:srgbClr val="7030A0"/>
              </a:solidFill>
            </a:endParaRPr>
          </a:p>
          <a:p>
            <a:pPr marL="0" indent="0">
              <a:buNone/>
            </a:pPr>
            <a:endParaRPr lang="en-GB" sz="2000" dirty="0">
              <a:solidFill>
                <a:srgbClr val="7030A0"/>
              </a:solidFill>
            </a:endParaRPr>
          </a:p>
          <a:p>
            <a:pPr>
              <a:buFontTx/>
              <a:buChar char="-"/>
            </a:pPr>
            <a:endParaRPr lang="en-GB" sz="2000" dirty="0">
              <a:solidFill>
                <a:srgbClr val="7030A0"/>
              </a:solidFill>
            </a:endParaRPr>
          </a:p>
          <a:p>
            <a:pPr marL="0" indent="0">
              <a:buNone/>
            </a:pPr>
            <a:endParaRPr lang="en-GB" sz="1500" dirty="0">
              <a:solidFill>
                <a:srgbClr val="7030A0"/>
              </a:solidFill>
            </a:endParaRPr>
          </a:p>
          <a:p>
            <a:pPr marL="0" indent="0">
              <a:buNone/>
            </a:pPr>
            <a:endParaRPr lang="en-GB" sz="2000" dirty="0">
              <a:solidFill>
                <a:srgbClr val="7030A0"/>
              </a:solidFill>
            </a:endParaRPr>
          </a:p>
        </p:txBody>
      </p:sp>
      <p:sp>
        <p:nvSpPr>
          <p:cNvPr id="6" name="TextBox 5">
            <a:extLst>
              <a:ext uri="{FF2B5EF4-FFF2-40B4-BE49-F238E27FC236}">
                <a16:creationId xmlns:a16="http://schemas.microsoft.com/office/drawing/2014/main" id="{E066BD3F-E790-4316-A912-E64CF5FB2486}"/>
              </a:ext>
            </a:extLst>
          </p:cNvPr>
          <p:cNvSpPr txBox="1"/>
          <p:nvPr/>
        </p:nvSpPr>
        <p:spPr>
          <a:xfrm>
            <a:off x="8253052" y="1819329"/>
            <a:ext cx="3271345" cy="1754326"/>
          </a:xfrm>
          <a:prstGeom prst="rect">
            <a:avLst/>
          </a:prstGeom>
          <a:noFill/>
        </p:spPr>
        <p:txBody>
          <a:bodyPr wrap="square" rtlCol="0">
            <a:spAutoFit/>
          </a:bodyPr>
          <a:lstStyle/>
          <a:p>
            <a:endParaRPr lang="en-GB" dirty="0">
              <a:solidFill>
                <a:srgbClr val="7030A0"/>
              </a:solidFill>
            </a:endParaRPr>
          </a:p>
          <a:p>
            <a:endParaRPr lang="en-GB" dirty="0">
              <a:solidFill>
                <a:srgbClr val="7030A0"/>
              </a:solidFill>
            </a:endParaRPr>
          </a:p>
          <a:p>
            <a:endParaRPr lang="en-GB" dirty="0">
              <a:solidFill>
                <a:srgbClr val="7030A0"/>
              </a:solidFill>
            </a:endParaRPr>
          </a:p>
          <a:p>
            <a:endParaRPr lang="en-GB" dirty="0">
              <a:solidFill>
                <a:srgbClr val="7030A0"/>
              </a:solidFill>
            </a:endParaRPr>
          </a:p>
          <a:p>
            <a:endParaRPr lang="en-GB" dirty="0">
              <a:solidFill>
                <a:srgbClr val="7030A0"/>
              </a:solidFill>
            </a:endParaRPr>
          </a:p>
          <a:p>
            <a:endParaRPr lang="en-GB" dirty="0">
              <a:solidFill>
                <a:srgbClr val="7030A0"/>
              </a:solidFill>
            </a:endParaRPr>
          </a:p>
        </p:txBody>
      </p:sp>
      <p:pic>
        <p:nvPicPr>
          <p:cNvPr id="7" name="Online Media 6" title="Green Green Grass | Easy Body Percussion for Kids">
            <a:hlinkClick r:id="" action="ppaction://media"/>
            <a:extLst>
              <a:ext uri="{FF2B5EF4-FFF2-40B4-BE49-F238E27FC236}">
                <a16:creationId xmlns:a16="http://schemas.microsoft.com/office/drawing/2014/main" id="{38CC8BE3-6DFB-46C5-9653-910EE57CD388}"/>
              </a:ext>
            </a:extLst>
          </p:cNvPr>
          <p:cNvPicPr>
            <a:picLocks noRot="1" noChangeAspect="1"/>
          </p:cNvPicPr>
          <p:nvPr>
            <a:videoFile r:link="rId1"/>
          </p:nvPr>
        </p:nvPicPr>
        <p:blipFill>
          <a:blip r:embed="rId10"/>
          <a:stretch>
            <a:fillRect/>
          </a:stretch>
        </p:blipFill>
        <p:spPr>
          <a:xfrm>
            <a:off x="6032754" y="232408"/>
            <a:ext cx="4033810" cy="2100731"/>
          </a:xfrm>
          <a:prstGeom prst="rect">
            <a:avLst/>
          </a:prstGeom>
        </p:spPr>
      </p:pic>
      <p:pic>
        <p:nvPicPr>
          <p:cNvPr id="10" name="Online Media 9" title="Easy Steady Beat Play Along | Encanto 🎶🇨🇴">
            <a:hlinkClick r:id="" action="ppaction://media"/>
            <a:extLst>
              <a:ext uri="{FF2B5EF4-FFF2-40B4-BE49-F238E27FC236}">
                <a16:creationId xmlns:a16="http://schemas.microsoft.com/office/drawing/2014/main" id="{9C4598EB-4CB0-4D09-9B94-0EC863509756}"/>
              </a:ext>
            </a:extLst>
          </p:cNvPr>
          <p:cNvPicPr>
            <a:picLocks noRot="1" noChangeAspect="1"/>
          </p:cNvPicPr>
          <p:nvPr>
            <a:videoFile r:link="rId2"/>
          </p:nvPr>
        </p:nvPicPr>
        <p:blipFill>
          <a:blip r:embed="rId11"/>
          <a:stretch>
            <a:fillRect/>
          </a:stretch>
        </p:blipFill>
        <p:spPr>
          <a:xfrm>
            <a:off x="6019800" y="2471298"/>
            <a:ext cx="4046764" cy="1915403"/>
          </a:xfrm>
          <a:prstGeom prst="rect">
            <a:avLst/>
          </a:prstGeom>
        </p:spPr>
      </p:pic>
      <p:pic>
        <p:nvPicPr>
          <p:cNvPr id="11" name="Online Media 10" title="Good Tonight from &amp;#39;The Bad Guys&amp;#39; Body Percussion Playalong">
            <a:hlinkClick r:id="" action="ppaction://media"/>
            <a:extLst>
              <a:ext uri="{FF2B5EF4-FFF2-40B4-BE49-F238E27FC236}">
                <a16:creationId xmlns:a16="http://schemas.microsoft.com/office/drawing/2014/main" id="{E17E8E22-D755-4520-8EFA-28860625E170}"/>
              </a:ext>
            </a:extLst>
          </p:cNvPr>
          <p:cNvPicPr>
            <a:picLocks noRot="1" noChangeAspect="1"/>
          </p:cNvPicPr>
          <p:nvPr>
            <a:videoFile r:link="rId3"/>
          </p:nvPr>
        </p:nvPicPr>
        <p:blipFill>
          <a:blip r:embed="rId12"/>
          <a:stretch>
            <a:fillRect/>
          </a:stretch>
        </p:blipFill>
        <p:spPr>
          <a:xfrm>
            <a:off x="6019800" y="4549105"/>
            <a:ext cx="3769179" cy="1710431"/>
          </a:xfrm>
          <a:prstGeom prst="rect">
            <a:avLst/>
          </a:prstGeom>
        </p:spPr>
      </p:pic>
    </p:spTree>
    <p:extLst>
      <p:ext uri="{BB962C8B-B14F-4D97-AF65-F5344CB8AC3E}">
        <p14:creationId xmlns:p14="http://schemas.microsoft.com/office/powerpoint/2010/main" val="1581149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07A19F-9CC8-14EA-3ED4-16149E6DA40B}"/>
            </a:ext>
          </a:extLst>
        </p:cNvPr>
        <p:cNvGrpSpPr/>
        <p:nvPr/>
      </p:nvGrpSpPr>
      <p:grpSpPr>
        <a:xfrm>
          <a:off x="0" y="0"/>
          <a:ext cx="0" cy="0"/>
          <a:chOff x="0" y="0"/>
          <a:chExt cx="0" cy="0"/>
        </a:xfrm>
      </p:grpSpPr>
      <p:sp>
        <p:nvSpPr>
          <p:cNvPr id="9" name="Title 3">
            <a:extLst>
              <a:ext uri="{FF2B5EF4-FFF2-40B4-BE49-F238E27FC236}">
                <a16:creationId xmlns:a16="http://schemas.microsoft.com/office/drawing/2014/main" id="{360AA277-5624-FF71-A531-FA0EA57A4EEC}"/>
              </a:ext>
            </a:extLst>
          </p:cNvPr>
          <p:cNvSpPr>
            <a:spLocks noGrp="1"/>
          </p:cNvSpPr>
          <p:nvPr>
            <p:ph type="title"/>
          </p:nvPr>
        </p:nvSpPr>
        <p:spPr>
          <a:xfrm>
            <a:off x="603856" y="3363685"/>
            <a:ext cx="10515600" cy="4030825"/>
          </a:xfrm>
        </p:spPr>
        <p:txBody>
          <a:bodyPr>
            <a:normAutofit fontScale="90000"/>
          </a:bodyPr>
          <a:lstStyle/>
          <a:p>
            <a:br>
              <a:rPr lang="en-GB" dirty="0"/>
            </a:br>
            <a:br>
              <a:rPr lang="en-GB" b="1" dirty="0">
                <a:solidFill>
                  <a:srgbClr val="7030A0"/>
                </a:solidFill>
                <a:latin typeface="+mn-lt"/>
              </a:rPr>
            </a:br>
            <a:br>
              <a:rPr lang="en-GB" b="1" dirty="0">
                <a:solidFill>
                  <a:srgbClr val="7030A0"/>
                </a:solidFill>
                <a:latin typeface="+mn-lt"/>
              </a:rPr>
            </a:br>
            <a:br>
              <a:rPr lang="en-GB" b="1" dirty="0">
                <a:solidFill>
                  <a:srgbClr val="7030A0"/>
                </a:solidFill>
                <a:latin typeface="+mn-lt"/>
              </a:rPr>
            </a:br>
            <a:br>
              <a:rPr lang="en-GB" b="1" dirty="0">
                <a:solidFill>
                  <a:srgbClr val="7030A0"/>
                </a:solidFill>
                <a:latin typeface="+mn-lt"/>
              </a:rPr>
            </a:br>
            <a:br>
              <a:rPr lang="en-GB" b="1" dirty="0">
                <a:solidFill>
                  <a:srgbClr val="7030A0"/>
                </a:solidFill>
                <a:latin typeface="+mn-lt"/>
              </a:rPr>
            </a:br>
            <a:br>
              <a:rPr lang="en-GB" b="1" dirty="0">
                <a:solidFill>
                  <a:srgbClr val="7030A0"/>
                </a:solidFill>
                <a:latin typeface="+mn-lt"/>
              </a:rPr>
            </a:br>
            <a:br>
              <a:rPr lang="en-GB" b="1" dirty="0">
                <a:solidFill>
                  <a:srgbClr val="7030A0"/>
                </a:solidFill>
                <a:latin typeface="+mn-lt"/>
              </a:rPr>
            </a:br>
            <a:endParaRPr lang="en-GB" b="1" dirty="0">
              <a:solidFill>
                <a:srgbClr val="7030A0"/>
              </a:solidFill>
              <a:latin typeface="+mn-lt"/>
            </a:endParaRPr>
          </a:p>
        </p:txBody>
      </p:sp>
      <p:sp>
        <p:nvSpPr>
          <p:cNvPr id="2" name="TextBox 1">
            <a:extLst>
              <a:ext uri="{FF2B5EF4-FFF2-40B4-BE49-F238E27FC236}">
                <a16:creationId xmlns:a16="http://schemas.microsoft.com/office/drawing/2014/main" id="{C6C13B41-0B4A-45C6-94E0-46F34751A08B}"/>
              </a:ext>
            </a:extLst>
          </p:cNvPr>
          <p:cNvSpPr txBox="1"/>
          <p:nvPr/>
        </p:nvSpPr>
        <p:spPr>
          <a:xfrm>
            <a:off x="709448" y="157655"/>
            <a:ext cx="8544911" cy="923330"/>
          </a:xfrm>
          <a:prstGeom prst="rect">
            <a:avLst/>
          </a:prstGeom>
          <a:noFill/>
        </p:spPr>
        <p:txBody>
          <a:bodyPr wrap="square" rtlCol="0">
            <a:spAutoFit/>
          </a:bodyPr>
          <a:lstStyle/>
          <a:p>
            <a:endParaRPr lang="en-GB" dirty="0"/>
          </a:p>
          <a:p>
            <a:endParaRPr lang="en-GB" dirty="0"/>
          </a:p>
          <a:p>
            <a:endParaRPr lang="en-GB" dirty="0"/>
          </a:p>
        </p:txBody>
      </p:sp>
      <p:sp>
        <p:nvSpPr>
          <p:cNvPr id="3" name="Rectangle 2">
            <a:extLst>
              <a:ext uri="{FF2B5EF4-FFF2-40B4-BE49-F238E27FC236}">
                <a16:creationId xmlns:a16="http://schemas.microsoft.com/office/drawing/2014/main" id="{0414CFC6-3AB6-495E-846E-B95C9E5F3B66}"/>
              </a:ext>
            </a:extLst>
          </p:cNvPr>
          <p:cNvSpPr/>
          <p:nvPr/>
        </p:nvSpPr>
        <p:spPr>
          <a:xfrm>
            <a:off x="603856" y="683451"/>
            <a:ext cx="6096000" cy="1538883"/>
          </a:xfrm>
          <a:prstGeom prst="rect">
            <a:avLst/>
          </a:prstGeom>
        </p:spPr>
        <p:txBody>
          <a:bodyPr>
            <a:spAutoFit/>
          </a:bodyPr>
          <a:lstStyle/>
          <a:p>
            <a:r>
              <a:rPr lang="en-GB" sz="2000" b="1" dirty="0">
                <a:solidFill>
                  <a:srgbClr val="7030A0"/>
                </a:solidFill>
              </a:rPr>
              <a:t>2. Handwriting / fine/ gross motor skills development to classical music </a:t>
            </a:r>
          </a:p>
          <a:p>
            <a:r>
              <a:rPr lang="en-GB" dirty="0">
                <a:solidFill>
                  <a:srgbClr val="7030A0"/>
                </a:solidFill>
              </a:rPr>
              <a:t>A different musician   </a:t>
            </a:r>
            <a:r>
              <a:rPr lang="en-GB" dirty="0">
                <a:hlinkClick r:id="rId5"/>
              </a:rPr>
              <a:t>A Different Musician – YouTube</a:t>
            </a:r>
            <a:endParaRPr lang="en-GB" dirty="0"/>
          </a:p>
          <a:p>
            <a:r>
              <a:rPr lang="en-GB" dirty="0">
                <a:solidFill>
                  <a:srgbClr val="7030A0"/>
                </a:solidFill>
              </a:rPr>
              <a:t>e.g. </a:t>
            </a:r>
            <a:r>
              <a:rPr lang="en-US" dirty="0">
                <a:hlinkClick r:id="rId6"/>
              </a:rPr>
              <a:t>Doodling and Tracing Activity - Mozart Rondo </a:t>
            </a:r>
            <a:r>
              <a:rPr lang="en-US" dirty="0" err="1">
                <a:hlinkClick r:id="rId6"/>
              </a:rPr>
              <a:t>alla</a:t>
            </a:r>
            <a:r>
              <a:rPr lang="en-US" dirty="0">
                <a:hlinkClick r:id="rId6"/>
              </a:rPr>
              <a:t> </a:t>
            </a:r>
            <a:r>
              <a:rPr lang="en-US" dirty="0" err="1">
                <a:hlinkClick r:id="rId6"/>
              </a:rPr>
              <a:t>Turca</a:t>
            </a:r>
            <a:r>
              <a:rPr lang="en-US" dirty="0">
                <a:hlinkClick r:id="rId6"/>
              </a:rPr>
              <a:t> - Musical Song </a:t>
            </a:r>
            <a:r>
              <a:rPr lang="en-US" sz="1400" dirty="0">
                <a:hlinkClick r:id="rId6"/>
              </a:rPr>
              <a:t>Map</a:t>
            </a:r>
            <a:endParaRPr lang="en-GB" sz="1400" dirty="0">
              <a:solidFill>
                <a:srgbClr val="7030A0"/>
              </a:solidFill>
            </a:endParaRPr>
          </a:p>
        </p:txBody>
      </p:sp>
      <p:sp>
        <p:nvSpPr>
          <p:cNvPr id="4" name="Rectangle 3">
            <a:extLst>
              <a:ext uri="{FF2B5EF4-FFF2-40B4-BE49-F238E27FC236}">
                <a16:creationId xmlns:a16="http://schemas.microsoft.com/office/drawing/2014/main" id="{2DD35434-FF25-4A96-A74D-F9071E578CAD}"/>
              </a:ext>
            </a:extLst>
          </p:cNvPr>
          <p:cNvSpPr/>
          <p:nvPr/>
        </p:nvSpPr>
        <p:spPr>
          <a:xfrm>
            <a:off x="603856" y="3489371"/>
            <a:ext cx="6096000" cy="2031325"/>
          </a:xfrm>
          <a:prstGeom prst="rect">
            <a:avLst/>
          </a:prstGeom>
        </p:spPr>
        <p:txBody>
          <a:bodyPr>
            <a:spAutoFit/>
          </a:bodyPr>
          <a:lstStyle/>
          <a:p>
            <a:r>
              <a:rPr lang="en-GB" b="1" dirty="0">
                <a:solidFill>
                  <a:srgbClr val="7030A0"/>
                </a:solidFill>
              </a:rPr>
              <a:t>3. Classical music body percussion</a:t>
            </a:r>
          </a:p>
          <a:p>
            <a:r>
              <a:rPr lang="en-GB" dirty="0">
                <a:solidFill>
                  <a:srgbClr val="7030A0"/>
                </a:solidFill>
              </a:rPr>
              <a:t>(these are more complex and do more than mark the beat/ pulse of the music)</a:t>
            </a:r>
          </a:p>
          <a:p>
            <a:endParaRPr lang="en-GB" dirty="0">
              <a:solidFill>
                <a:srgbClr val="7030A0"/>
              </a:solidFill>
            </a:endParaRPr>
          </a:p>
          <a:p>
            <a:r>
              <a:rPr lang="en-GB" dirty="0">
                <a:solidFill>
                  <a:srgbClr val="7030A0"/>
                </a:solidFill>
              </a:rPr>
              <a:t>Richard Fitz </a:t>
            </a:r>
            <a:r>
              <a:rPr lang="en-US" dirty="0">
                <a:hlinkClick r:id="rId7"/>
              </a:rPr>
              <a:t>HUNGARIAN DANCE No.5 BODY PERCUSSION (Introduction)</a:t>
            </a:r>
            <a:endParaRPr lang="en-US" dirty="0"/>
          </a:p>
          <a:p>
            <a:r>
              <a:rPr lang="en-US" dirty="0"/>
              <a:t>The Can </a:t>
            </a:r>
            <a:r>
              <a:rPr lang="en-US" dirty="0" err="1"/>
              <a:t>Can</a:t>
            </a:r>
            <a:r>
              <a:rPr lang="en-US" dirty="0"/>
              <a:t> </a:t>
            </a:r>
            <a:r>
              <a:rPr lang="en-US" dirty="0" err="1">
                <a:hlinkClick r:id="rId8"/>
              </a:rPr>
              <a:t>Can</a:t>
            </a:r>
            <a:r>
              <a:rPr lang="en-US" dirty="0">
                <a:hlinkClick r:id="rId8"/>
              </a:rPr>
              <a:t> </a:t>
            </a:r>
            <a:r>
              <a:rPr lang="en-US" dirty="0" err="1">
                <a:hlinkClick r:id="rId8"/>
              </a:rPr>
              <a:t>Can</a:t>
            </a:r>
            <a:r>
              <a:rPr lang="en-US" dirty="0">
                <a:hlinkClick r:id="rId8"/>
              </a:rPr>
              <a:t> MINI Body Percussion // Richard </a:t>
            </a:r>
            <a:r>
              <a:rPr lang="en-US" dirty="0" err="1">
                <a:hlinkClick r:id="rId8"/>
              </a:rPr>
              <a:t>Filz</a:t>
            </a:r>
            <a:endParaRPr lang="en-US" dirty="0"/>
          </a:p>
        </p:txBody>
      </p:sp>
      <p:pic>
        <p:nvPicPr>
          <p:cNvPr id="5" name="Online Media 4" title="Doodling and Tracing Activity - Mozart Rondo alla Turca - Musical Song Map">
            <a:hlinkClick r:id="" action="ppaction://media"/>
            <a:extLst>
              <a:ext uri="{FF2B5EF4-FFF2-40B4-BE49-F238E27FC236}">
                <a16:creationId xmlns:a16="http://schemas.microsoft.com/office/drawing/2014/main" id="{B0FF39C3-BFDB-4DC5-86A0-2ACFB870AC90}"/>
              </a:ext>
            </a:extLst>
          </p:cNvPr>
          <p:cNvPicPr>
            <a:picLocks noRot="1" noChangeAspect="1"/>
          </p:cNvPicPr>
          <p:nvPr>
            <a:videoFile r:link="rId1"/>
          </p:nvPr>
        </p:nvPicPr>
        <p:blipFill>
          <a:blip r:embed="rId9"/>
          <a:stretch>
            <a:fillRect/>
          </a:stretch>
        </p:blipFill>
        <p:spPr>
          <a:xfrm>
            <a:off x="7595936" y="424192"/>
            <a:ext cx="3657600" cy="2057400"/>
          </a:xfrm>
          <a:prstGeom prst="rect">
            <a:avLst/>
          </a:prstGeom>
        </p:spPr>
      </p:pic>
      <p:pic>
        <p:nvPicPr>
          <p:cNvPr id="6" name="Online Media 5" title="HUNGARIAN DANCE No.5 BODY PERCUSSION (Introduction)">
            <a:hlinkClick r:id="" action="ppaction://media"/>
            <a:extLst>
              <a:ext uri="{FF2B5EF4-FFF2-40B4-BE49-F238E27FC236}">
                <a16:creationId xmlns:a16="http://schemas.microsoft.com/office/drawing/2014/main" id="{3AC03DE9-DBCF-41D4-99AE-868BE411674A}"/>
              </a:ext>
            </a:extLst>
          </p:cNvPr>
          <p:cNvPicPr>
            <a:picLocks noRot="1" noChangeAspect="1"/>
          </p:cNvPicPr>
          <p:nvPr>
            <a:videoFile r:link="rId2"/>
          </p:nvPr>
        </p:nvPicPr>
        <p:blipFill>
          <a:blip r:embed="rId10"/>
          <a:stretch>
            <a:fillRect/>
          </a:stretch>
        </p:blipFill>
        <p:spPr>
          <a:xfrm>
            <a:off x="7595936" y="2945732"/>
            <a:ext cx="3657600" cy="2057400"/>
          </a:xfrm>
          <a:prstGeom prst="rect">
            <a:avLst/>
          </a:prstGeom>
        </p:spPr>
      </p:pic>
      <p:pic>
        <p:nvPicPr>
          <p:cNvPr id="8" name="Picture 7">
            <a:extLst>
              <a:ext uri="{FF2B5EF4-FFF2-40B4-BE49-F238E27FC236}">
                <a16:creationId xmlns:a16="http://schemas.microsoft.com/office/drawing/2014/main" id="{AFA10B20-3F12-4E20-989C-D1F9073CE09B}"/>
              </a:ext>
            </a:extLst>
          </p:cNvPr>
          <p:cNvPicPr>
            <a:picLocks noChangeAspect="1"/>
          </p:cNvPicPr>
          <p:nvPr/>
        </p:nvPicPr>
        <p:blipFill>
          <a:blip r:embed="rId11"/>
          <a:stretch>
            <a:fillRect/>
          </a:stretch>
        </p:blipFill>
        <p:spPr>
          <a:xfrm>
            <a:off x="7155729" y="5985970"/>
            <a:ext cx="1857375" cy="714375"/>
          </a:xfrm>
          <a:prstGeom prst="rect">
            <a:avLst/>
          </a:prstGeom>
        </p:spPr>
      </p:pic>
      <p:sp>
        <p:nvSpPr>
          <p:cNvPr id="7" name="Rectangle 6">
            <a:extLst>
              <a:ext uri="{FF2B5EF4-FFF2-40B4-BE49-F238E27FC236}">
                <a16:creationId xmlns:a16="http://schemas.microsoft.com/office/drawing/2014/main" id="{FBFB3295-981E-4A1E-A490-7CB1E31F2E14}"/>
              </a:ext>
            </a:extLst>
          </p:cNvPr>
          <p:cNvSpPr/>
          <p:nvPr/>
        </p:nvSpPr>
        <p:spPr>
          <a:xfrm>
            <a:off x="4797577" y="5574384"/>
            <a:ext cx="2444144" cy="1200329"/>
          </a:xfrm>
          <a:prstGeom prst="rect">
            <a:avLst/>
          </a:prstGeom>
        </p:spPr>
        <p:txBody>
          <a:bodyPr wrap="square">
            <a:spAutoFit/>
          </a:bodyPr>
          <a:lstStyle/>
          <a:p>
            <a:r>
              <a:rPr lang="en-GB" dirty="0">
                <a:solidFill>
                  <a:srgbClr val="7030A0"/>
                </a:solidFill>
              </a:rPr>
              <a:t>If the tempo is too fast use the settings function to alter the speed of the beat.</a:t>
            </a:r>
          </a:p>
        </p:txBody>
      </p:sp>
    </p:spTree>
    <p:extLst>
      <p:ext uri="{BB962C8B-B14F-4D97-AF65-F5344CB8AC3E}">
        <p14:creationId xmlns:p14="http://schemas.microsoft.com/office/powerpoint/2010/main" val="1353326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op view of maracas, organ, guitar, and drum sticks on a wooden surface">
            <a:extLst>
              <a:ext uri="{FF2B5EF4-FFF2-40B4-BE49-F238E27FC236}">
                <a16:creationId xmlns:a16="http://schemas.microsoft.com/office/drawing/2014/main" id="{93CC156E-DDA4-6C30-5078-ACD8272197B0}"/>
              </a:ext>
            </a:extLst>
          </p:cNvPr>
          <p:cNvPicPr>
            <a:picLocks noChangeAspect="1"/>
          </p:cNvPicPr>
          <p:nvPr/>
        </p:nvPicPr>
        <p:blipFill rotWithShape="1">
          <a:blip r:embed="rId2"/>
          <a:srcRect b="15730"/>
          <a:stretch/>
        </p:blipFill>
        <p:spPr>
          <a:xfrm>
            <a:off x="1" y="10"/>
            <a:ext cx="12191999" cy="6857990"/>
          </a:xfrm>
          <a:prstGeom prst="rect">
            <a:avLst/>
          </a:prstGeom>
        </p:spPr>
      </p:pic>
      <p:sp>
        <p:nvSpPr>
          <p:cNvPr id="2" name="Title 1">
            <a:extLst>
              <a:ext uri="{FF2B5EF4-FFF2-40B4-BE49-F238E27FC236}">
                <a16:creationId xmlns:a16="http://schemas.microsoft.com/office/drawing/2014/main" id="{C257AFF8-216C-F95C-2793-ACDD0CF202F2}"/>
              </a:ext>
            </a:extLst>
          </p:cNvPr>
          <p:cNvSpPr>
            <a:spLocks noGrp="1"/>
          </p:cNvSpPr>
          <p:nvPr>
            <p:ph type="title"/>
          </p:nvPr>
        </p:nvSpPr>
        <p:spPr>
          <a:xfrm>
            <a:off x="734673" y="1663263"/>
            <a:ext cx="10058400" cy="3594537"/>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dirty="0">
                <a:solidFill>
                  <a:srgbClr val="FFFFFF"/>
                </a:solidFill>
              </a:rPr>
              <a:t>Teaching songs for Young Voices/ mass participation events</a:t>
            </a:r>
            <a:br>
              <a:rPr lang="en-US" sz="5200" dirty="0">
                <a:solidFill>
                  <a:srgbClr val="FFFFFF"/>
                </a:solidFill>
              </a:rPr>
            </a:br>
            <a:endParaRPr lang="en-US" sz="5200" dirty="0">
              <a:solidFill>
                <a:srgbClr val="FFFFFF"/>
              </a:solidFill>
            </a:endParaRPr>
          </a:p>
        </p:txBody>
      </p:sp>
    </p:spTree>
    <p:extLst>
      <p:ext uri="{BB962C8B-B14F-4D97-AF65-F5344CB8AC3E}">
        <p14:creationId xmlns:p14="http://schemas.microsoft.com/office/powerpoint/2010/main" val="1410607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07A19F-9CC8-14EA-3ED4-16149E6DA40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5C459E-7787-49E4-96BE-2FE96F2AD69A}"/>
              </a:ext>
            </a:extLst>
          </p:cNvPr>
          <p:cNvSpPr>
            <a:spLocks noGrp="1"/>
          </p:cNvSpPr>
          <p:nvPr>
            <p:ph idx="1"/>
          </p:nvPr>
        </p:nvSpPr>
        <p:spPr>
          <a:xfrm>
            <a:off x="540025" y="1566080"/>
            <a:ext cx="10515600" cy="5202467"/>
          </a:xfrm>
        </p:spPr>
        <p:txBody>
          <a:bodyPr>
            <a:normAutofit/>
          </a:bodyPr>
          <a:lstStyle/>
          <a:p>
            <a:endParaRPr lang="en-GB" sz="1900" dirty="0"/>
          </a:p>
          <a:p>
            <a:pPr marL="0" indent="0">
              <a:buNone/>
            </a:pPr>
            <a:endParaRPr lang="en-GB" sz="1900" dirty="0"/>
          </a:p>
        </p:txBody>
      </p:sp>
      <p:sp>
        <p:nvSpPr>
          <p:cNvPr id="3" name="TextBox 2">
            <a:extLst>
              <a:ext uri="{FF2B5EF4-FFF2-40B4-BE49-F238E27FC236}">
                <a16:creationId xmlns:a16="http://schemas.microsoft.com/office/drawing/2014/main" id="{4A779250-2438-4F97-8B0E-BC41CA38E6A7}"/>
              </a:ext>
            </a:extLst>
          </p:cNvPr>
          <p:cNvSpPr txBox="1"/>
          <p:nvPr/>
        </p:nvSpPr>
        <p:spPr>
          <a:xfrm>
            <a:off x="867103" y="457200"/>
            <a:ext cx="9254359" cy="6186309"/>
          </a:xfrm>
          <a:prstGeom prst="rect">
            <a:avLst/>
          </a:prstGeom>
          <a:noFill/>
        </p:spPr>
        <p:txBody>
          <a:bodyPr wrap="square" rtlCol="0">
            <a:spAutoFit/>
          </a:bodyPr>
          <a:lstStyle/>
          <a:p>
            <a:pPr marL="342900" indent="-342900">
              <a:buFont typeface="Courier New" panose="02070309020205020404" pitchFamily="49" charset="0"/>
              <a:buChar char="o"/>
            </a:pPr>
            <a:r>
              <a:rPr lang="en-GB" dirty="0"/>
              <a:t>Listen to the song as a whole</a:t>
            </a:r>
          </a:p>
          <a:p>
            <a:pPr marL="342900" indent="-342900">
              <a:buFont typeface="Courier New" panose="02070309020205020404" pitchFamily="49" charset="0"/>
              <a:buChar char="o"/>
            </a:pPr>
            <a:endParaRPr lang="en-GB" dirty="0"/>
          </a:p>
          <a:p>
            <a:pPr marL="342900" indent="-342900">
              <a:buFont typeface="Courier New" panose="02070309020205020404" pitchFamily="49" charset="0"/>
              <a:buChar char="o"/>
            </a:pPr>
            <a:r>
              <a:rPr lang="en-GB" dirty="0"/>
              <a:t>Teach the chorus</a:t>
            </a:r>
          </a:p>
          <a:p>
            <a:pPr marL="342900" indent="-342900">
              <a:buFont typeface="Courier New" panose="02070309020205020404" pitchFamily="49" charset="0"/>
              <a:buChar char="o"/>
            </a:pPr>
            <a:endParaRPr lang="en-GB" dirty="0"/>
          </a:p>
          <a:p>
            <a:pPr marL="342900" indent="-342900">
              <a:buFont typeface="Courier New" panose="02070309020205020404" pitchFamily="49" charset="0"/>
              <a:buChar char="o"/>
            </a:pPr>
            <a:r>
              <a:rPr lang="en-GB" dirty="0"/>
              <a:t>Use the teaching notes in the manual – read these beforehand</a:t>
            </a:r>
          </a:p>
          <a:p>
            <a:pPr marL="342900" indent="-342900">
              <a:buFont typeface="Courier New" panose="02070309020205020404" pitchFamily="49" charset="0"/>
              <a:buChar char="o"/>
            </a:pPr>
            <a:endParaRPr lang="en-GB" dirty="0"/>
          </a:p>
          <a:p>
            <a:pPr marL="342900" indent="-342900">
              <a:buFont typeface="Courier New" panose="02070309020205020404" pitchFamily="49" charset="0"/>
              <a:buChar char="o"/>
            </a:pPr>
            <a:r>
              <a:rPr lang="en-GB" dirty="0"/>
              <a:t>Identify tricky words/ rhythms – chant the words/ clap the rhythms</a:t>
            </a:r>
          </a:p>
          <a:p>
            <a:pPr marL="342900" indent="-342900">
              <a:buFont typeface="Courier New" panose="02070309020205020404" pitchFamily="49" charset="0"/>
              <a:buChar char="o"/>
            </a:pPr>
            <a:endParaRPr lang="en-GB" dirty="0"/>
          </a:p>
          <a:p>
            <a:pPr marL="342900" indent="-342900">
              <a:buFont typeface="Courier New" panose="02070309020205020404" pitchFamily="49" charset="0"/>
              <a:buChar char="o"/>
            </a:pPr>
            <a:r>
              <a:rPr lang="en-GB" dirty="0"/>
              <a:t>Follow the words in the score and highlight the bits they don’t seem to be getting</a:t>
            </a:r>
          </a:p>
          <a:p>
            <a:pPr marL="342900" indent="-342900">
              <a:buFont typeface="Courier New" panose="02070309020205020404" pitchFamily="49" charset="0"/>
              <a:buChar char="o"/>
            </a:pPr>
            <a:endParaRPr lang="en-GB" dirty="0"/>
          </a:p>
          <a:p>
            <a:pPr marL="342900" indent="-342900">
              <a:buFont typeface="Courier New" panose="02070309020205020404" pitchFamily="49" charset="0"/>
              <a:buChar char="o"/>
            </a:pPr>
            <a:r>
              <a:rPr lang="en-GB" dirty="0"/>
              <a:t>Start the next rehearsal with the tricky part from a song</a:t>
            </a:r>
          </a:p>
          <a:p>
            <a:pPr marL="342900" indent="-342900">
              <a:buFont typeface="Courier New" panose="02070309020205020404" pitchFamily="49" charset="0"/>
              <a:buChar char="o"/>
            </a:pPr>
            <a:endParaRPr lang="en-GB" dirty="0"/>
          </a:p>
          <a:p>
            <a:pPr marL="342900" indent="-342900">
              <a:buFont typeface="Courier New" panose="02070309020205020404" pitchFamily="49" charset="0"/>
              <a:buChar char="o"/>
            </a:pPr>
            <a:r>
              <a:rPr lang="en-GB" dirty="0"/>
              <a:t>Identify rhythms that are repeated but with different words</a:t>
            </a:r>
          </a:p>
          <a:p>
            <a:pPr marL="342900" indent="-342900">
              <a:buFont typeface="Courier New" panose="02070309020205020404" pitchFamily="49" charset="0"/>
              <a:buChar char="o"/>
            </a:pPr>
            <a:endParaRPr lang="en-GB" dirty="0"/>
          </a:p>
          <a:p>
            <a:pPr marL="342900" indent="-342900">
              <a:buFont typeface="Courier New" panose="02070309020205020404" pitchFamily="49" charset="0"/>
              <a:buChar char="o"/>
            </a:pPr>
            <a:r>
              <a:rPr lang="en-GB" dirty="0"/>
              <a:t>Don’t spend too long on tricky parts – move on and come back, sometimes they surprise you!</a:t>
            </a:r>
          </a:p>
          <a:p>
            <a:pPr marL="342900" indent="-342900">
              <a:buFont typeface="Courier New" panose="02070309020205020404" pitchFamily="49" charset="0"/>
              <a:buChar char="o"/>
            </a:pPr>
            <a:endParaRPr lang="en-GB" dirty="0"/>
          </a:p>
          <a:p>
            <a:pPr marL="342900" indent="-342900">
              <a:buFont typeface="Courier New" panose="02070309020205020404" pitchFamily="49" charset="0"/>
              <a:buChar char="o"/>
            </a:pPr>
            <a:r>
              <a:rPr lang="en-GB" dirty="0"/>
              <a:t>Once you have demonstrated use a more able pupil to model it back</a:t>
            </a:r>
          </a:p>
          <a:p>
            <a:pPr marL="342900" indent="-342900">
              <a:buFont typeface="Courier New" panose="02070309020205020404" pitchFamily="49" charset="0"/>
              <a:buChar char="o"/>
            </a:pPr>
            <a:endParaRPr lang="en-GB" dirty="0"/>
          </a:p>
          <a:p>
            <a:pPr marL="342900" indent="-342900">
              <a:buFont typeface="Courier New" panose="02070309020205020404" pitchFamily="49" charset="0"/>
              <a:buChar char="o"/>
            </a:pPr>
            <a:r>
              <a:rPr lang="en-GB" dirty="0"/>
              <a:t>If they keep singing the wrong words/ rhythms – stop them and fix it as quickly as possible before it’s stored in their aural memory.</a:t>
            </a:r>
          </a:p>
          <a:p>
            <a:endParaRPr lang="en-GB" dirty="0"/>
          </a:p>
          <a:p>
            <a:endParaRPr lang="en-GB" dirty="0"/>
          </a:p>
        </p:txBody>
      </p:sp>
    </p:spTree>
    <p:extLst>
      <p:ext uri="{BB962C8B-B14F-4D97-AF65-F5344CB8AC3E}">
        <p14:creationId xmlns:p14="http://schemas.microsoft.com/office/powerpoint/2010/main" val="2147025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78E7EFB-52C8-3DBC-F27E-795D76EB1F5A}"/>
              </a:ext>
            </a:extLst>
          </p:cNvPr>
          <p:cNvSpPr>
            <a:spLocks noGrp="1"/>
          </p:cNvSpPr>
          <p:nvPr>
            <p:ph type="title"/>
          </p:nvPr>
        </p:nvSpPr>
        <p:spPr>
          <a:xfrm>
            <a:off x="643278" y="1066800"/>
            <a:ext cx="8487664" cy="782066"/>
          </a:xfrm>
        </p:spPr>
        <p:txBody>
          <a:bodyPr anchor="b">
            <a:normAutofit fontScale="90000"/>
          </a:bodyPr>
          <a:lstStyle/>
          <a:p>
            <a:r>
              <a:rPr lang="en-GB" sz="5400" b="1" dirty="0">
                <a:latin typeface="Calibri" panose="020F0502020204030204" pitchFamily="34" charset="0"/>
                <a:ea typeface="Calibri" panose="020F0502020204030204" pitchFamily="34" charset="0"/>
                <a:cs typeface="Calibri" panose="020F0502020204030204" pitchFamily="34" charset="0"/>
              </a:rPr>
              <a:t>Welcome and Opening prayer</a:t>
            </a:r>
          </a:p>
        </p:txBody>
      </p:sp>
      <p:sp>
        <p:nvSpPr>
          <p:cNvPr id="25"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745CCE9E-F93F-418B-9146-E49F8B78F265}"/>
              </a:ext>
            </a:extLst>
          </p:cNvPr>
          <p:cNvSpPr txBox="1"/>
          <p:nvPr/>
        </p:nvSpPr>
        <p:spPr>
          <a:xfrm>
            <a:off x="756745" y="2822028"/>
            <a:ext cx="7985234" cy="3139321"/>
          </a:xfrm>
          <a:prstGeom prst="rect">
            <a:avLst/>
          </a:prstGeom>
          <a:noFill/>
        </p:spPr>
        <p:txBody>
          <a:bodyPr wrap="square" rtlCol="0">
            <a:spAutoFit/>
          </a:bodyPr>
          <a:lstStyle/>
          <a:p>
            <a:r>
              <a:rPr lang="en-US" dirty="0"/>
              <a:t>O Lord, God of all creation, we thank you for the gift of music and the talents of all musicians and singers. </a:t>
            </a:r>
          </a:p>
          <a:p>
            <a:r>
              <a:rPr lang="en-US" dirty="0"/>
              <a:t>Bless this music that it may glorify Your Name and serve as a witness to Your majesty and love. </a:t>
            </a:r>
          </a:p>
          <a:p>
            <a:r>
              <a:rPr lang="en-US" dirty="0"/>
              <a:t>Guide us with Your Spirit, so that through every measure and every note, Your presence and beauty may be found. </a:t>
            </a:r>
          </a:p>
          <a:p>
            <a:r>
              <a:rPr lang="en-US" dirty="0"/>
              <a:t>May our songs and hymns uplift Your people, bringing them closer to You, and remind them of Your constant presence and love. </a:t>
            </a:r>
          </a:p>
          <a:p>
            <a:r>
              <a:rPr lang="en-US" dirty="0"/>
              <a:t>Through the intercession of Saint Cecilia, may we be worthy to join the eternal chorus in heaven forever. </a:t>
            </a:r>
          </a:p>
          <a:p>
            <a:r>
              <a:rPr lang="en-US" dirty="0"/>
              <a:t>Amen. </a:t>
            </a:r>
          </a:p>
        </p:txBody>
      </p:sp>
    </p:spTree>
    <p:extLst>
      <p:ext uri="{BB962C8B-B14F-4D97-AF65-F5344CB8AC3E}">
        <p14:creationId xmlns:p14="http://schemas.microsoft.com/office/powerpoint/2010/main" val="37368878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op view of maracas, organ, guitar, and drum sticks on a wooden surface">
            <a:extLst>
              <a:ext uri="{FF2B5EF4-FFF2-40B4-BE49-F238E27FC236}">
                <a16:creationId xmlns:a16="http://schemas.microsoft.com/office/drawing/2014/main" id="{93CC156E-DDA4-6C30-5078-ACD8272197B0}"/>
              </a:ext>
            </a:extLst>
          </p:cNvPr>
          <p:cNvPicPr>
            <a:picLocks noChangeAspect="1"/>
          </p:cNvPicPr>
          <p:nvPr/>
        </p:nvPicPr>
        <p:blipFill rotWithShape="1">
          <a:blip r:embed="rId2"/>
          <a:srcRect b="15730"/>
          <a:stretch/>
        </p:blipFill>
        <p:spPr>
          <a:xfrm>
            <a:off x="1" y="10"/>
            <a:ext cx="12191999" cy="6857990"/>
          </a:xfrm>
          <a:prstGeom prst="rect">
            <a:avLst/>
          </a:prstGeom>
        </p:spPr>
      </p:pic>
      <p:sp>
        <p:nvSpPr>
          <p:cNvPr id="2" name="Title 1">
            <a:extLst>
              <a:ext uri="{FF2B5EF4-FFF2-40B4-BE49-F238E27FC236}">
                <a16:creationId xmlns:a16="http://schemas.microsoft.com/office/drawing/2014/main" id="{C257AFF8-216C-F95C-2793-ACDD0CF202F2}"/>
              </a:ext>
            </a:extLst>
          </p:cNvPr>
          <p:cNvSpPr>
            <a:spLocks noGrp="1"/>
          </p:cNvSpPr>
          <p:nvPr>
            <p:ph type="title"/>
          </p:nvPr>
        </p:nvSpPr>
        <p:spPr>
          <a:xfrm>
            <a:off x="734673" y="1663263"/>
            <a:ext cx="10058400" cy="3594537"/>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dirty="0">
                <a:solidFill>
                  <a:srgbClr val="FFFFFF"/>
                </a:solidFill>
              </a:rPr>
              <a:t>Ways into part-singing</a:t>
            </a:r>
            <a:br>
              <a:rPr lang="en-US" sz="5200" dirty="0">
                <a:solidFill>
                  <a:srgbClr val="FFFFFF"/>
                </a:solidFill>
              </a:rPr>
            </a:br>
            <a:endParaRPr lang="en-US" sz="5200" dirty="0">
              <a:solidFill>
                <a:srgbClr val="FFFFFF"/>
              </a:solidFill>
            </a:endParaRPr>
          </a:p>
        </p:txBody>
      </p:sp>
    </p:spTree>
    <p:extLst>
      <p:ext uri="{BB962C8B-B14F-4D97-AF65-F5344CB8AC3E}">
        <p14:creationId xmlns:p14="http://schemas.microsoft.com/office/powerpoint/2010/main" val="4985904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07A19F-9CC8-14EA-3ED4-16149E6DA40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6DB869F-C60E-4040-A69D-3B3B1C0A28A7}"/>
              </a:ext>
            </a:extLst>
          </p:cNvPr>
          <p:cNvSpPr>
            <a:spLocks noGrp="1"/>
          </p:cNvSpPr>
          <p:nvPr>
            <p:ph sz="half" idx="4294967295"/>
          </p:nvPr>
        </p:nvSpPr>
        <p:spPr>
          <a:xfrm>
            <a:off x="346841" y="323193"/>
            <a:ext cx="5388037" cy="5883587"/>
          </a:xfrm>
        </p:spPr>
        <p:txBody>
          <a:bodyPr>
            <a:normAutofit fontScale="92500" lnSpcReduction="10000"/>
          </a:bodyPr>
          <a:lstStyle/>
          <a:p>
            <a:pPr marL="0" indent="0">
              <a:buNone/>
            </a:pPr>
            <a:r>
              <a:rPr lang="en-GB" sz="3200" dirty="0">
                <a:solidFill>
                  <a:schemeClr val="accent2">
                    <a:lumMod val="75000"/>
                  </a:schemeClr>
                </a:solidFill>
              </a:rPr>
              <a:t>Ways into part-singing</a:t>
            </a:r>
          </a:p>
          <a:p>
            <a:pPr marL="0" indent="0">
              <a:buNone/>
            </a:pPr>
            <a:endParaRPr lang="en-GB" sz="3200" dirty="0">
              <a:solidFill>
                <a:schemeClr val="accent2">
                  <a:lumMod val="75000"/>
                </a:schemeClr>
              </a:solidFill>
            </a:endParaRPr>
          </a:p>
          <a:p>
            <a:pPr>
              <a:buFont typeface="Wingdings" panose="05000000000000000000" pitchFamily="2" charset="2"/>
              <a:buChar char="Ø"/>
            </a:pPr>
            <a:r>
              <a:rPr lang="en-GB" sz="1600" dirty="0">
                <a:solidFill>
                  <a:schemeClr val="accent2">
                    <a:lumMod val="75000"/>
                  </a:schemeClr>
                </a:solidFill>
              </a:rPr>
              <a:t>Teach rounds/ canons e.g. Frere Jacques, London’s Burning in 2/4 parts, Hot Cross Buns, Warm up and Stomp canon, Dynamite, Ooh a lay </a:t>
            </a:r>
            <a:r>
              <a:rPr lang="en-GB" sz="1600" dirty="0" err="1">
                <a:solidFill>
                  <a:schemeClr val="accent2">
                    <a:lumMod val="75000"/>
                  </a:schemeClr>
                </a:solidFill>
              </a:rPr>
              <a:t>lay</a:t>
            </a:r>
            <a:r>
              <a:rPr lang="en-GB" sz="1600" dirty="0">
                <a:solidFill>
                  <a:schemeClr val="accent2">
                    <a:lumMod val="75000"/>
                  </a:schemeClr>
                </a:solidFill>
              </a:rPr>
              <a:t>, or Don’t put your muck in our dustbin in 3 parts. For other ideas see </a:t>
            </a:r>
            <a:r>
              <a:rPr lang="en-GB" sz="1600" dirty="0">
                <a:hlinkClick r:id="rId3"/>
              </a:rPr>
              <a:t>Classroom Singing - YouTube</a:t>
            </a:r>
            <a:endParaRPr lang="en-GB" sz="1600" dirty="0">
              <a:solidFill>
                <a:schemeClr val="accent2">
                  <a:lumMod val="75000"/>
                </a:schemeClr>
              </a:solidFill>
            </a:endParaRPr>
          </a:p>
          <a:p>
            <a:pPr>
              <a:buFont typeface="Wingdings" panose="05000000000000000000" pitchFamily="2" charset="2"/>
              <a:buChar char="Ø"/>
            </a:pPr>
            <a:r>
              <a:rPr lang="en-GB" sz="1600" dirty="0">
                <a:solidFill>
                  <a:schemeClr val="accent2">
                    <a:lumMod val="75000"/>
                  </a:schemeClr>
                </a:solidFill>
              </a:rPr>
              <a:t>Teach partner songs e.g. </a:t>
            </a:r>
            <a:r>
              <a:rPr lang="en-GB" sz="1600" dirty="0">
                <a:solidFill>
                  <a:srgbClr val="7030A0"/>
                </a:solidFill>
              </a:rPr>
              <a:t>What shall we do with the drunken sailor and O Sinner Man (2 parts)  or Swing low sweet chariot, Oh when the saints and I’m </a:t>
            </a:r>
            <a:r>
              <a:rPr lang="en-GB" sz="1600" dirty="0" err="1">
                <a:solidFill>
                  <a:srgbClr val="7030A0"/>
                </a:solidFill>
              </a:rPr>
              <a:t>gonna</a:t>
            </a:r>
            <a:r>
              <a:rPr lang="en-GB" sz="1600" dirty="0">
                <a:solidFill>
                  <a:srgbClr val="7030A0"/>
                </a:solidFill>
              </a:rPr>
              <a:t> sing (3 parts). There is a useful Oak Academy lesson on this for Year 3: </a:t>
            </a:r>
            <a:r>
              <a:rPr lang="en-GB" sz="1600" dirty="0">
                <a:hlinkClick r:id="rId4"/>
              </a:rPr>
              <a:t>Lesson Media: Singing partner songs | KS2 Music | Oak National Academy</a:t>
            </a:r>
            <a:endParaRPr lang="en-GB" sz="1600" dirty="0">
              <a:solidFill>
                <a:srgbClr val="7030A0"/>
              </a:solidFill>
            </a:endParaRPr>
          </a:p>
          <a:p>
            <a:pPr>
              <a:buFont typeface="Wingdings" panose="05000000000000000000" pitchFamily="2" charset="2"/>
              <a:buChar char="Ø"/>
            </a:pPr>
            <a:r>
              <a:rPr lang="en-GB" sz="1600" dirty="0">
                <a:solidFill>
                  <a:srgbClr val="7030A0"/>
                </a:solidFill>
              </a:rPr>
              <a:t>Start with short songs with simple harmony lines in the chorus. These are usually a third apart or in octaves e.g. Throw, catch Emily Barden demonstrates this visually by pointing to the forehead for the higher note, the nose for the middle note and chin for the lower note.</a:t>
            </a:r>
            <a:endParaRPr lang="en-GB" sz="1600" dirty="0">
              <a:solidFill>
                <a:srgbClr val="7030A0"/>
              </a:solidFill>
              <a:highlight>
                <a:srgbClr val="FFFF00"/>
              </a:highlight>
            </a:endParaRPr>
          </a:p>
          <a:p>
            <a:pPr>
              <a:buFont typeface="Wingdings" panose="05000000000000000000" pitchFamily="2" charset="2"/>
              <a:buChar char="Ø"/>
            </a:pPr>
            <a:r>
              <a:rPr lang="en-GB" sz="1600" dirty="0">
                <a:solidFill>
                  <a:srgbClr val="7030A0"/>
                </a:solidFill>
              </a:rPr>
              <a:t>Use your more able/ older/ more confident children and teach them the harmony line. Use a piano or the backing track from Sing Up for example to enable them to hear their harmony line</a:t>
            </a:r>
          </a:p>
          <a:p>
            <a:pPr>
              <a:buFont typeface="Wingdings" panose="05000000000000000000" pitchFamily="2" charset="2"/>
              <a:buChar char="Ø"/>
            </a:pPr>
            <a:r>
              <a:rPr lang="en-GB" sz="1600" dirty="0">
                <a:solidFill>
                  <a:srgbClr val="7030A0"/>
                </a:solidFill>
              </a:rPr>
              <a:t>Get the starting note for each part established</a:t>
            </a:r>
          </a:p>
          <a:p>
            <a:pPr>
              <a:buFont typeface="Wingdings" panose="05000000000000000000" pitchFamily="2" charset="2"/>
              <a:buChar char="Ø"/>
            </a:pPr>
            <a:r>
              <a:rPr lang="en-GB" sz="1600" dirty="0">
                <a:solidFill>
                  <a:srgbClr val="7030A0"/>
                </a:solidFill>
              </a:rPr>
              <a:t>Some suggestions of songs can be found here :</a:t>
            </a:r>
            <a:r>
              <a:rPr lang="en-US" sz="1600" dirty="0">
                <a:hlinkClick r:id="rId5"/>
              </a:rPr>
              <a:t>How to Teach Your Children's Choir to Sing in Parts | Ashley </a:t>
            </a:r>
            <a:r>
              <a:rPr lang="en-US" sz="1600" dirty="0" err="1">
                <a:hlinkClick r:id="rId5"/>
              </a:rPr>
              <a:t>Danyew</a:t>
            </a:r>
            <a:r>
              <a:rPr lang="en-US" sz="1600" dirty="0"/>
              <a:t>, Yellow Bird </a:t>
            </a:r>
            <a:r>
              <a:rPr lang="en-US" sz="1600" dirty="0">
                <a:hlinkClick r:id="rId6"/>
              </a:rPr>
              <a:t>Yellow Bird. 2-part harmony song for KS2</a:t>
            </a:r>
            <a:r>
              <a:rPr lang="en-US" sz="1600" dirty="0"/>
              <a:t>, </a:t>
            </a:r>
            <a:endParaRPr lang="en-GB" sz="1600" dirty="0">
              <a:solidFill>
                <a:schemeClr val="accent2">
                  <a:lumMod val="75000"/>
                </a:schemeClr>
              </a:solidFill>
            </a:endParaRPr>
          </a:p>
        </p:txBody>
      </p:sp>
      <p:pic>
        <p:nvPicPr>
          <p:cNvPr id="7" name="Picture 6" descr="Close-up of sheet music">
            <a:extLst>
              <a:ext uri="{FF2B5EF4-FFF2-40B4-BE49-F238E27FC236}">
                <a16:creationId xmlns:a16="http://schemas.microsoft.com/office/drawing/2014/main" id="{DC9C137F-4BB8-45F0-8448-870DEE3EA8D4}"/>
              </a:ext>
            </a:extLst>
          </p:cNvPr>
          <p:cNvPicPr>
            <a:picLocks noChangeAspect="1"/>
          </p:cNvPicPr>
          <p:nvPr/>
        </p:nvPicPr>
        <p:blipFill rotWithShape="1">
          <a:blip r:embed="rId7"/>
          <a:srcRect l="23616" r="17050" b="-1"/>
          <a:stretch/>
        </p:blipFill>
        <p:spPr>
          <a:xfrm>
            <a:off x="6096000" y="0"/>
            <a:ext cx="6096008" cy="6858000"/>
          </a:xfrm>
          <a:prstGeom prst="rect">
            <a:avLst/>
          </a:prstGeom>
        </p:spPr>
      </p:pic>
    </p:spTree>
    <p:extLst>
      <p:ext uri="{BB962C8B-B14F-4D97-AF65-F5344CB8AC3E}">
        <p14:creationId xmlns:p14="http://schemas.microsoft.com/office/powerpoint/2010/main" val="8479892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op view of maracas, organ, guitar, and drum sticks on a wooden surface">
            <a:extLst>
              <a:ext uri="{FF2B5EF4-FFF2-40B4-BE49-F238E27FC236}">
                <a16:creationId xmlns:a16="http://schemas.microsoft.com/office/drawing/2014/main" id="{93CC156E-DDA4-6C30-5078-ACD8272197B0}"/>
              </a:ext>
            </a:extLst>
          </p:cNvPr>
          <p:cNvPicPr>
            <a:picLocks noChangeAspect="1"/>
          </p:cNvPicPr>
          <p:nvPr/>
        </p:nvPicPr>
        <p:blipFill rotWithShape="1">
          <a:blip r:embed="rId2"/>
          <a:srcRect b="15730"/>
          <a:stretch/>
        </p:blipFill>
        <p:spPr>
          <a:xfrm>
            <a:off x="1" y="10"/>
            <a:ext cx="12191999" cy="6857990"/>
          </a:xfrm>
          <a:prstGeom prst="rect">
            <a:avLst/>
          </a:prstGeom>
        </p:spPr>
      </p:pic>
      <p:sp>
        <p:nvSpPr>
          <p:cNvPr id="2" name="Title 1">
            <a:extLst>
              <a:ext uri="{FF2B5EF4-FFF2-40B4-BE49-F238E27FC236}">
                <a16:creationId xmlns:a16="http://schemas.microsoft.com/office/drawing/2014/main" id="{C257AFF8-216C-F95C-2793-ACDD0CF202F2}"/>
              </a:ext>
            </a:extLst>
          </p:cNvPr>
          <p:cNvSpPr>
            <a:spLocks noGrp="1"/>
          </p:cNvSpPr>
          <p:nvPr>
            <p:ph type="title"/>
          </p:nvPr>
        </p:nvSpPr>
        <p:spPr>
          <a:xfrm>
            <a:off x="734673" y="1663263"/>
            <a:ext cx="10058400" cy="3594537"/>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br>
              <a:rPr lang="en-US" sz="5200" dirty="0">
                <a:solidFill>
                  <a:srgbClr val="FFFFFF"/>
                </a:solidFill>
              </a:rPr>
            </a:br>
            <a:r>
              <a:rPr lang="en-US" sz="5200" dirty="0">
                <a:solidFill>
                  <a:srgbClr val="FFFFFF"/>
                </a:solidFill>
              </a:rPr>
              <a:t>Progression of Notation</a:t>
            </a:r>
          </a:p>
        </p:txBody>
      </p:sp>
    </p:spTree>
    <p:extLst>
      <p:ext uri="{BB962C8B-B14F-4D97-AF65-F5344CB8AC3E}">
        <p14:creationId xmlns:p14="http://schemas.microsoft.com/office/powerpoint/2010/main" val="3323399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07A19F-9CC8-14EA-3ED4-16149E6DA40B}"/>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51E9D55-DE01-441C-957E-4E6286D31A86}"/>
              </a:ext>
            </a:extLst>
          </p:cNvPr>
          <p:cNvSpPr>
            <a:spLocks noGrp="1"/>
          </p:cNvSpPr>
          <p:nvPr>
            <p:ph idx="1"/>
          </p:nvPr>
        </p:nvSpPr>
        <p:spPr/>
        <p:txBody>
          <a:bodyPr/>
          <a:lstStyle/>
          <a:p>
            <a:pPr marL="0" indent="0">
              <a:buNone/>
            </a:pPr>
            <a:r>
              <a:rPr lang="en-GB" dirty="0"/>
              <a:t>There are two types of notation :  </a:t>
            </a:r>
            <a:r>
              <a:rPr lang="en-GB" dirty="0">
                <a:solidFill>
                  <a:srgbClr val="7030A0"/>
                </a:solidFill>
              </a:rPr>
              <a:t>formal and informal</a:t>
            </a:r>
          </a:p>
          <a:p>
            <a:pPr marL="0" indent="0">
              <a:buNone/>
            </a:pPr>
            <a:endParaRPr lang="en-GB" dirty="0"/>
          </a:p>
          <a:p>
            <a:pPr marL="0" indent="0">
              <a:buNone/>
            </a:pPr>
            <a:r>
              <a:rPr lang="en-GB" dirty="0"/>
              <a:t>Formal notation can be</a:t>
            </a:r>
            <a:r>
              <a:rPr lang="en-GB" dirty="0">
                <a:solidFill>
                  <a:srgbClr val="7030A0"/>
                </a:solidFill>
              </a:rPr>
              <a:t> rhythmic </a:t>
            </a:r>
            <a:r>
              <a:rPr lang="en-GB" dirty="0"/>
              <a:t>and/or </a:t>
            </a:r>
            <a:r>
              <a:rPr lang="en-GB" dirty="0">
                <a:solidFill>
                  <a:srgbClr val="7030A0"/>
                </a:solidFill>
              </a:rPr>
              <a:t>pitch</a:t>
            </a:r>
            <a:r>
              <a:rPr lang="en-GB" dirty="0"/>
              <a:t> related </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28106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07A19F-9CC8-14EA-3ED4-16149E6DA40B}"/>
            </a:ext>
          </a:extLst>
        </p:cNvPr>
        <p:cNvGrpSpPr/>
        <p:nvPr/>
      </p:nvGrpSpPr>
      <p:grpSpPr>
        <a:xfrm>
          <a:off x="0" y="0"/>
          <a:ext cx="0" cy="0"/>
          <a:chOff x="0" y="0"/>
          <a:chExt cx="0" cy="0"/>
        </a:xfrm>
      </p:grpSpPr>
      <p:sp>
        <p:nvSpPr>
          <p:cNvPr id="9" name="Title 3">
            <a:extLst>
              <a:ext uri="{FF2B5EF4-FFF2-40B4-BE49-F238E27FC236}">
                <a16:creationId xmlns:a16="http://schemas.microsoft.com/office/drawing/2014/main" id="{360AA277-5624-FF71-A531-FA0EA57A4EEC}"/>
              </a:ext>
            </a:extLst>
          </p:cNvPr>
          <p:cNvSpPr>
            <a:spLocks noGrp="1"/>
          </p:cNvSpPr>
          <p:nvPr>
            <p:ph type="title"/>
          </p:nvPr>
        </p:nvSpPr>
        <p:spPr>
          <a:xfrm>
            <a:off x="958419" y="1759599"/>
            <a:ext cx="10515600" cy="1325563"/>
          </a:xfrm>
        </p:spPr>
        <p:txBody>
          <a:bodyPr>
            <a:normAutofit fontScale="90000"/>
          </a:bodyPr>
          <a:lstStyle/>
          <a:p>
            <a:br>
              <a:rPr lang="en-GB" b="1" dirty="0">
                <a:solidFill>
                  <a:srgbClr val="7030A0"/>
                </a:solidFill>
                <a:latin typeface="+mn-lt"/>
              </a:rPr>
            </a:br>
            <a:br>
              <a:rPr lang="en-GB" b="1" dirty="0">
                <a:solidFill>
                  <a:srgbClr val="7030A0"/>
                </a:solidFill>
                <a:latin typeface="+mn-lt"/>
              </a:rPr>
            </a:br>
            <a:br>
              <a:rPr lang="en-GB" b="1" dirty="0">
                <a:solidFill>
                  <a:srgbClr val="7030A0"/>
                </a:solidFill>
                <a:latin typeface="+mn-lt"/>
              </a:rPr>
            </a:br>
            <a:br>
              <a:rPr lang="en-GB" b="1" dirty="0">
                <a:solidFill>
                  <a:srgbClr val="7030A0"/>
                </a:solidFill>
                <a:latin typeface="+mn-lt"/>
              </a:rPr>
            </a:br>
            <a:br>
              <a:rPr lang="en-GB" b="1" dirty="0">
                <a:solidFill>
                  <a:srgbClr val="7030A0"/>
                </a:solidFill>
                <a:latin typeface="+mn-lt"/>
              </a:rPr>
            </a:br>
            <a:br>
              <a:rPr lang="en-GB" sz="1800" dirty="0">
                <a:solidFill>
                  <a:schemeClr val="accent2">
                    <a:lumMod val="50000"/>
                  </a:schemeClr>
                </a:solidFill>
                <a:latin typeface="+mn-lt"/>
              </a:rPr>
            </a:br>
            <a:br>
              <a:rPr lang="en-GB" sz="1800" dirty="0">
                <a:solidFill>
                  <a:srgbClr val="7030A0"/>
                </a:solidFill>
                <a:latin typeface="+mn-lt"/>
              </a:rPr>
            </a:br>
            <a:br>
              <a:rPr lang="en-GB" sz="1800" dirty="0">
                <a:solidFill>
                  <a:srgbClr val="7030A0"/>
                </a:solidFill>
                <a:latin typeface="+mn-lt"/>
              </a:rPr>
            </a:br>
            <a:br>
              <a:rPr lang="en-GB" sz="1200" dirty="0">
                <a:solidFill>
                  <a:srgbClr val="7030A0"/>
                </a:solidFill>
                <a:latin typeface="+mn-lt"/>
              </a:rPr>
            </a:br>
            <a:endParaRPr lang="en-GB" sz="1200" dirty="0">
              <a:solidFill>
                <a:srgbClr val="7030A0"/>
              </a:solidFill>
              <a:latin typeface="+mn-lt"/>
            </a:endParaRPr>
          </a:p>
        </p:txBody>
      </p:sp>
      <p:sp>
        <p:nvSpPr>
          <p:cNvPr id="2" name="TextBox 1">
            <a:extLst>
              <a:ext uri="{FF2B5EF4-FFF2-40B4-BE49-F238E27FC236}">
                <a16:creationId xmlns:a16="http://schemas.microsoft.com/office/drawing/2014/main" id="{8E2F1735-FA43-46AB-8559-5037965B04DB}"/>
              </a:ext>
            </a:extLst>
          </p:cNvPr>
          <p:cNvSpPr txBox="1"/>
          <p:nvPr/>
        </p:nvSpPr>
        <p:spPr>
          <a:xfrm>
            <a:off x="677917" y="378372"/>
            <a:ext cx="8686800" cy="1754326"/>
          </a:xfrm>
          <a:prstGeom prst="rect">
            <a:avLst/>
          </a:prstGeom>
          <a:noFill/>
        </p:spPr>
        <p:txBody>
          <a:bodyPr wrap="square" rtlCol="0">
            <a:spAutoFit/>
          </a:bodyPr>
          <a:lstStyle/>
          <a:p>
            <a:endParaRPr lang="en-GB" dirty="0"/>
          </a:p>
          <a:p>
            <a:endParaRPr lang="en-GB" dirty="0"/>
          </a:p>
          <a:p>
            <a:endParaRPr lang="en-GB" dirty="0"/>
          </a:p>
          <a:p>
            <a:endParaRPr lang="en-GB" dirty="0"/>
          </a:p>
          <a:p>
            <a:endParaRPr lang="en-GB" dirty="0"/>
          </a:p>
          <a:p>
            <a:endParaRPr lang="en-GB" dirty="0"/>
          </a:p>
        </p:txBody>
      </p:sp>
      <p:pic>
        <p:nvPicPr>
          <p:cNvPr id="5" name="Picture 4">
            <a:extLst>
              <a:ext uri="{FF2B5EF4-FFF2-40B4-BE49-F238E27FC236}">
                <a16:creationId xmlns:a16="http://schemas.microsoft.com/office/drawing/2014/main" id="{79A70D31-E4F3-4E4B-9575-3B6814078ED5}"/>
              </a:ext>
            </a:extLst>
          </p:cNvPr>
          <p:cNvPicPr>
            <a:picLocks noChangeAspect="1"/>
          </p:cNvPicPr>
          <p:nvPr/>
        </p:nvPicPr>
        <p:blipFill>
          <a:blip r:embed="rId3"/>
          <a:stretch>
            <a:fillRect/>
          </a:stretch>
        </p:blipFill>
        <p:spPr>
          <a:xfrm>
            <a:off x="0" y="2147505"/>
            <a:ext cx="12192000" cy="2562990"/>
          </a:xfrm>
          <a:prstGeom prst="rect">
            <a:avLst/>
          </a:prstGeom>
        </p:spPr>
      </p:pic>
    </p:spTree>
    <p:extLst>
      <p:ext uri="{BB962C8B-B14F-4D97-AF65-F5344CB8AC3E}">
        <p14:creationId xmlns:p14="http://schemas.microsoft.com/office/powerpoint/2010/main" val="26241807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07A19F-9CC8-14EA-3ED4-16149E6DA40B}"/>
            </a:ext>
          </a:extLst>
        </p:cNvPr>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7193FCFA-30BD-4228-87EF-494AFC8DBF4D}"/>
              </a:ext>
            </a:extLst>
          </p:cNvPr>
          <p:cNvPicPr>
            <a:picLocks noGrp="1" noChangeAspect="1"/>
          </p:cNvPicPr>
          <p:nvPr>
            <p:ph idx="1"/>
          </p:nvPr>
        </p:nvPicPr>
        <p:blipFill>
          <a:blip r:embed="rId3"/>
          <a:stretch>
            <a:fillRect/>
          </a:stretch>
        </p:blipFill>
        <p:spPr>
          <a:xfrm>
            <a:off x="980090" y="538818"/>
            <a:ext cx="10515600" cy="4339406"/>
          </a:xfrm>
          <a:prstGeom prst="rect">
            <a:avLst/>
          </a:prstGeom>
        </p:spPr>
      </p:pic>
    </p:spTree>
    <p:extLst>
      <p:ext uri="{BB962C8B-B14F-4D97-AF65-F5344CB8AC3E}">
        <p14:creationId xmlns:p14="http://schemas.microsoft.com/office/powerpoint/2010/main" val="2625630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07A19F-9CC8-14EA-3ED4-16149E6DA40B}"/>
            </a:ext>
          </a:extLst>
        </p:cNvPr>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1154755A-2B55-44BC-80B9-90F52D3CB800}"/>
              </a:ext>
            </a:extLst>
          </p:cNvPr>
          <p:cNvPicPr>
            <a:picLocks noGrp="1" noChangeAspect="1"/>
          </p:cNvPicPr>
          <p:nvPr>
            <p:ph idx="1"/>
          </p:nvPr>
        </p:nvPicPr>
        <p:blipFill>
          <a:blip r:embed="rId3"/>
          <a:stretch>
            <a:fillRect/>
          </a:stretch>
        </p:blipFill>
        <p:spPr>
          <a:xfrm>
            <a:off x="838200" y="1169687"/>
            <a:ext cx="10515600" cy="3280376"/>
          </a:xfrm>
          <a:prstGeom prst="rect">
            <a:avLst/>
          </a:prstGeom>
        </p:spPr>
      </p:pic>
    </p:spTree>
    <p:extLst>
      <p:ext uri="{BB962C8B-B14F-4D97-AF65-F5344CB8AC3E}">
        <p14:creationId xmlns:p14="http://schemas.microsoft.com/office/powerpoint/2010/main" val="30632526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07A19F-9CC8-14EA-3ED4-16149E6DA40B}"/>
            </a:ext>
          </a:extLst>
        </p:cNvPr>
        <p:cNvGrpSpPr/>
        <p:nvPr/>
      </p:nvGrpSpPr>
      <p:grpSpPr>
        <a:xfrm>
          <a:off x="0" y="0"/>
          <a:ext cx="0" cy="0"/>
          <a:chOff x="0" y="0"/>
          <a:chExt cx="0" cy="0"/>
        </a:xfrm>
      </p:grpSpPr>
      <p:sp>
        <p:nvSpPr>
          <p:cNvPr id="9" name="Title 3">
            <a:extLst>
              <a:ext uri="{FF2B5EF4-FFF2-40B4-BE49-F238E27FC236}">
                <a16:creationId xmlns:a16="http://schemas.microsoft.com/office/drawing/2014/main" id="{360AA277-5624-FF71-A531-FA0EA57A4EEC}"/>
              </a:ext>
            </a:extLst>
          </p:cNvPr>
          <p:cNvSpPr>
            <a:spLocks noGrp="1"/>
          </p:cNvSpPr>
          <p:nvPr>
            <p:ph type="title"/>
          </p:nvPr>
        </p:nvSpPr>
        <p:spPr/>
        <p:txBody>
          <a:bodyPr>
            <a:normAutofit fontScale="90000"/>
          </a:bodyPr>
          <a:lstStyle/>
          <a:p>
            <a:br>
              <a:rPr lang="en-GB" sz="2700" dirty="0">
                <a:solidFill>
                  <a:srgbClr val="7030A0"/>
                </a:solidFill>
                <a:latin typeface="+mn-lt"/>
              </a:rPr>
            </a:br>
            <a:br>
              <a:rPr lang="en-GB" b="1" dirty="0">
                <a:solidFill>
                  <a:srgbClr val="7030A0"/>
                </a:solidFill>
                <a:latin typeface="+mn-lt"/>
              </a:rPr>
            </a:br>
            <a:br>
              <a:rPr lang="en-GB" b="1" dirty="0">
                <a:solidFill>
                  <a:srgbClr val="7030A0"/>
                </a:solidFill>
                <a:latin typeface="+mn-lt"/>
              </a:rPr>
            </a:br>
            <a:br>
              <a:rPr lang="en-GB" b="1" dirty="0">
                <a:solidFill>
                  <a:srgbClr val="7030A0"/>
                </a:solidFill>
                <a:latin typeface="+mn-lt"/>
              </a:rPr>
            </a:br>
            <a:br>
              <a:rPr lang="en-GB" b="1" dirty="0">
                <a:solidFill>
                  <a:srgbClr val="7030A0"/>
                </a:solidFill>
                <a:latin typeface="+mn-lt"/>
              </a:rPr>
            </a:br>
            <a:br>
              <a:rPr lang="en-GB" b="1" dirty="0">
                <a:solidFill>
                  <a:srgbClr val="7030A0"/>
                </a:solidFill>
                <a:latin typeface="+mn-lt"/>
              </a:rPr>
            </a:br>
            <a:br>
              <a:rPr lang="en-GB" b="1" dirty="0">
                <a:solidFill>
                  <a:srgbClr val="7030A0"/>
                </a:solidFill>
                <a:latin typeface="+mn-lt"/>
              </a:rPr>
            </a:br>
            <a:br>
              <a:rPr lang="en-GB" b="1" dirty="0">
                <a:solidFill>
                  <a:srgbClr val="7030A0"/>
                </a:solidFill>
                <a:latin typeface="+mn-lt"/>
              </a:rPr>
            </a:br>
            <a:br>
              <a:rPr lang="en-GB" b="1" dirty="0">
                <a:solidFill>
                  <a:srgbClr val="7030A0"/>
                </a:solidFill>
                <a:latin typeface="+mn-lt"/>
              </a:rPr>
            </a:br>
            <a:endParaRPr lang="en-GB" b="1" dirty="0">
              <a:solidFill>
                <a:srgbClr val="7030A0"/>
              </a:solidFill>
              <a:latin typeface="+mn-lt"/>
            </a:endParaRPr>
          </a:p>
        </p:txBody>
      </p:sp>
      <p:sp>
        <p:nvSpPr>
          <p:cNvPr id="3" name="Content Placeholder 2">
            <a:extLst>
              <a:ext uri="{FF2B5EF4-FFF2-40B4-BE49-F238E27FC236}">
                <a16:creationId xmlns:a16="http://schemas.microsoft.com/office/drawing/2014/main" id="{D92A8F76-FBF0-411B-A498-D611CFC7D2CC}"/>
              </a:ext>
            </a:extLst>
          </p:cNvPr>
          <p:cNvSpPr>
            <a:spLocks noGrp="1"/>
          </p:cNvSpPr>
          <p:nvPr>
            <p:ph idx="1"/>
          </p:nvPr>
        </p:nvSpPr>
        <p:spPr>
          <a:xfrm>
            <a:off x="838200" y="365125"/>
            <a:ext cx="10515600" cy="5003034"/>
          </a:xfrm>
        </p:spPr>
        <p:txBody>
          <a:bodyPr>
            <a:normAutofit/>
          </a:bodyPr>
          <a:lstStyle/>
          <a:p>
            <a:pPr marL="0" indent="0">
              <a:buNone/>
            </a:pPr>
            <a:r>
              <a:rPr lang="en-GB" b="1" dirty="0">
                <a:solidFill>
                  <a:schemeClr val="accent2">
                    <a:lumMod val="75000"/>
                  </a:schemeClr>
                </a:solidFill>
              </a:rPr>
              <a:t>Useful sites/ publications for supporting music teaching</a:t>
            </a:r>
          </a:p>
          <a:p>
            <a:pPr marL="0" indent="0">
              <a:buNone/>
            </a:pPr>
            <a:endParaRPr lang="en-GB" dirty="0"/>
          </a:p>
          <a:p>
            <a:pPr marL="0" indent="0">
              <a:buNone/>
            </a:pPr>
            <a:r>
              <a:rPr lang="en-GB" sz="1800" dirty="0">
                <a:solidFill>
                  <a:schemeClr val="accent2">
                    <a:lumMod val="75000"/>
                  </a:schemeClr>
                </a:solidFill>
              </a:rPr>
              <a:t>On Facebook </a:t>
            </a:r>
            <a:r>
              <a:rPr lang="en-GB" sz="1800" dirty="0"/>
              <a:t>:</a:t>
            </a:r>
          </a:p>
          <a:p>
            <a:pPr marL="0" indent="0">
              <a:buNone/>
            </a:pPr>
            <a:r>
              <a:rPr lang="en-GB" sz="1800" dirty="0"/>
              <a:t>Primary School Music Teachers</a:t>
            </a:r>
          </a:p>
          <a:p>
            <a:pPr marL="0" indent="0">
              <a:buNone/>
            </a:pPr>
            <a:r>
              <a:rPr lang="en-GB" sz="1800" dirty="0"/>
              <a:t>Music Ofsted Deep Dives</a:t>
            </a:r>
          </a:p>
          <a:p>
            <a:pPr marL="0" indent="0">
              <a:buNone/>
            </a:pPr>
            <a:r>
              <a:rPr lang="en-GB" sz="1800" dirty="0"/>
              <a:t>Or follow Vaughan </a:t>
            </a:r>
            <a:r>
              <a:rPr lang="en-GB" sz="1800" dirty="0" err="1"/>
              <a:t>Fleischfresser</a:t>
            </a:r>
            <a:endParaRPr lang="en-GB" sz="1800" dirty="0"/>
          </a:p>
          <a:p>
            <a:pPr marL="0" indent="0">
              <a:buNone/>
            </a:pPr>
            <a:endParaRPr lang="en-GB" sz="1800" dirty="0"/>
          </a:p>
          <a:p>
            <a:pPr marL="0" indent="0">
              <a:buNone/>
            </a:pPr>
            <a:r>
              <a:rPr lang="en-GB" sz="1800" dirty="0">
                <a:solidFill>
                  <a:schemeClr val="accent2">
                    <a:lumMod val="75000"/>
                  </a:schemeClr>
                </a:solidFill>
              </a:rPr>
              <a:t>Publications</a:t>
            </a:r>
            <a:r>
              <a:rPr lang="en-GB" sz="1800" dirty="0"/>
              <a:t>:</a:t>
            </a:r>
          </a:p>
          <a:p>
            <a:pPr marL="0" indent="0">
              <a:buNone/>
            </a:pPr>
            <a:r>
              <a:rPr lang="en-GB" sz="1800" dirty="0"/>
              <a:t>Music Teacher Association – they publish a monthly newsletter which has interesting articles in and their podcasts which are free. I access this online.</a:t>
            </a:r>
          </a:p>
          <a:p>
            <a:pPr marL="0" indent="0">
              <a:buNone/>
            </a:pPr>
            <a:r>
              <a:rPr lang="en-US" sz="1800" dirty="0">
                <a:hlinkClick r:id="rId3"/>
              </a:rPr>
              <a:t>Music Teachers' Association – The UK's association for music teachers and school music departments</a:t>
            </a:r>
            <a:endParaRPr lang="en-US" sz="1800" dirty="0"/>
          </a:p>
          <a:p>
            <a:pPr marL="0" indent="0">
              <a:buNone/>
            </a:pPr>
            <a:endParaRPr lang="en-GB" sz="1800" dirty="0"/>
          </a:p>
        </p:txBody>
      </p:sp>
    </p:spTree>
    <p:extLst>
      <p:ext uri="{BB962C8B-B14F-4D97-AF65-F5344CB8AC3E}">
        <p14:creationId xmlns:p14="http://schemas.microsoft.com/office/powerpoint/2010/main" val="35455272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07A19F-9CC8-14EA-3ED4-16149E6DA40B}"/>
            </a:ext>
          </a:extLst>
        </p:cNvPr>
        <p:cNvGrpSpPr/>
        <p:nvPr/>
      </p:nvGrpSpPr>
      <p:grpSpPr>
        <a:xfrm>
          <a:off x="0" y="0"/>
          <a:ext cx="0" cy="0"/>
          <a:chOff x="0" y="0"/>
          <a:chExt cx="0" cy="0"/>
        </a:xfrm>
      </p:grpSpPr>
      <p:sp>
        <p:nvSpPr>
          <p:cNvPr id="9" name="Title 3">
            <a:extLst>
              <a:ext uri="{FF2B5EF4-FFF2-40B4-BE49-F238E27FC236}">
                <a16:creationId xmlns:a16="http://schemas.microsoft.com/office/drawing/2014/main" id="{360AA277-5624-FF71-A531-FA0EA57A4EEC}"/>
              </a:ext>
            </a:extLst>
          </p:cNvPr>
          <p:cNvSpPr>
            <a:spLocks noGrp="1"/>
          </p:cNvSpPr>
          <p:nvPr>
            <p:ph type="title"/>
          </p:nvPr>
        </p:nvSpPr>
        <p:spPr>
          <a:xfrm>
            <a:off x="835572" y="3026979"/>
            <a:ext cx="10983680" cy="1608083"/>
          </a:xfrm>
        </p:spPr>
        <p:txBody>
          <a:bodyPr>
            <a:normAutofit fontScale="90000"/>
          </a:bodyPr>
          <a:lstStyle/>
          <a:p>
            <a:br>
              <a:rPr lang="en-GB" b="1" dirty="0">
                <a:solidFill>
                  <a:srgbClr val="7030A0"/>
                </a:solidFill>
                <a:latin typeface="+mn-lt"/>
              </a:rPr>
            </a:br>
            <a:br>
              <a:rPr lang="en-GB" b="1" dirty="0">
                <a:solidFill>
                  <a:srgbClr val="7030A0"/>
                </a:solidFill>
                <a:latin typeface="+mn-lt"/>
              </a:rPr>
            </a:br>
            <a:r>
              <a:rPr lang="en-GB" b="1" dirty="0">
                <a:solidFill>
                  <a:srgbClr val="7030A0"/>
                </a:solidFill>
                <a:latin typeface="+mn-lt"/>
              </a:rPr>
              <a:t>What’s coming up musically…. </a:t>
            </a:r>
            <a:br>
              <a:rPr lang="en-GB" b="1" dirty="0">
                <a:solidFill>
                  <a:srgbClr val="7030A0"/>
                </a:solidFill>
                <a:latin typeface="+mn-lt"/>
              </a:rPr>
            </a:br>
            <a:br>
              <a:rPr lang="en-GB" b="1" dirty="0">
                <a:solidFill>
                  <a:srgbClr val="7030A0"/>
                </a:solidFill>
                <a:latin typeface="+mn-lt"/>
              </a:rPr>
            </a:br>
            <a:br>
              <a:rPr lang="en-GB" b="1" dirty="0">
                <a:solidFill>
                  <a:srgbClr val="7030A0"/>
                </a:solidFill>
                <a:latin typeface="+mn-lt"/>
              </a:rPr>
            </a:br>
            <a:r>
              <a:rPr lang="en-GB" sz="2700" b="1" dirty="0">
                <a:solidFill>
                  <a:srgbClr val="7030A0"/>
                </a:solidFill>
                <a:latin typeface="+mn-lt"/>
              </a:rPr>
              <a:t>Black history month </a:t>
            </a:r>
            <a:br>
              <a:rPr lang="en-GB" sz="2700" b="1" dirty="0">
                <a:solidFill>
                  <a:srgbClr val="7030A0"/>
                </a:solidFill>
                <a:latin typeface="+mn-lt"/>
              </a:rPr>
            </a:br>
            <a:br>
              <a:rPr lang="en-GB" sz="2700" b="1" dirty="0">
                <a:solidFill>
                  <a:srgbClr val="7030A0"/>
                </a:solidFill>
                <a:latin typeface="+mn-lt"/>
              </a:rPr>
            </a:br>
            <a:br>
              <a:rPr lang="en-GB" sz="2700" b="1" dirty="0">
                <a:solidFill>
                  <a:srgbClr val="7030A0"/>
                </a:solidFill>
                <a:latin typeface="+mn-lt"/>
              </a:rPr>
            </a:br>
            <a:r>
              <a:rPr lang="en-GB" sz="2700" b="1" dirty="0">
                <a:solidFill>
                  <a:srgbClr val="7030A0"/>
                </a:solidFill>
                <a:latin typeface="+mn-lt"/>
              </a:rPr>
              <a:t>			</a:t>
            </a:r>
            <a:r>
              <a:rPr lang="en-GB" sz="2400" dirty="0">
                <a:hlinkClick r:id="rId3"/>
              </a:rPr>
              <a:t>    Concerts for Schools 2025-26</a:t>
            </a:r>
            <a:br>
              <a:rPr lang="en-GB" sz="2700" b="1" dirty="0">
                <a:solidFill>
                  <a:srgbClr val="7030A0"/>
                </a:solidFill>
                <a:latin typeface="+mn-lt"/>
              </a:rPr>
            </a:br>
            <a:br>
              <a:rPr lang="en-GB" sz="2700" b="1" dirty="0">
                <a:solidFill>
                  <a:srgbClr val="7030A0"/>
                </a:solidFill>
                <a:latin typeface="+mn-lt"/>
              </a:rPr>
            </a:br>
            <a:br>
              <a:rPr lang="en-GB" sz="2700" b="1" dirty="0">
                <a:solidFill>
                  <a:srgbClr val="7030A0"/>
                </a:solidFill>
                <a:latin typeface="+mn-lt"/>
              </a:rPr>
            </a:br>
            <a:br>
              <a:rPr lang="en-GB" sz="2700" b="1" dirty="0">
                <a:solidFill>
                  <a:srgbClr val="7030A0"/>
                </a:solidFill>
                <a:latin typeface="+mn-lt"/>
              </a:rPr>
            </a:br>
            <a:br>
              <a:rPr lang="en-GB" b="1" dirty="0">
                <a:solidFill>
                  <a:srgbClr val="7030A0"/>
                </a:solidFill>
                <a:latin typeface="+mn-lt"/>
              </a:rPr>
            </a:br>
            <a:br>
              <a:rPr lang="en-GB" b="1" dirty="0">
                <a:solidFill>
                  <a:srgbClr val="7030A0"/>
                </a:solidFill>
                <a:latin typeface="+mn-lt"/>
              </a:rPr>
            </a:br>
            <a:br>
              <a:rPr lang="en-GB" b="1" dirty="0">
                <a:solidFill>
                  <a:srgbClr val="7030A0"/>
                </a:solidFill>
                <a:latin typeface="+mn-lt"/>
              </a:rPr>
            </a:br>
            <a:br>
              <a:rPr lang="en-GB" b="1" dirty="0">
                <a:solidFill>
                  <a:srgbClr val="7030A0"/>
                </a:solidFill>
                <a:latin typeface="+mn-lt"/>
              </a:rPr>
            </a:br>
            <a:br>
              <a:rPr lang="en-GB" b="1" dirty="0">
                <a:solidFill>
                  <a:srgbClr val="7030A0"/>
                </a:solidFill>
                <a:latin typeface="+mn-lt"/>
              </a:rPr>
            </a:br>
            <a:endParaRPr lang="en-GB" b="1" dirty="0">
              <a:solidFill>
                <a:srgbClr val="7030A0"/>
              </a:solidFill>
              <a:latin typeface="+mn-lt"/>
            </a:endParaRPr>
          </a:p>
        </p:txBody>
      </p:sp>
      <p:pic>
        <p:nvPicPr>
          <p:cNvPr id="2" name="Picture 1">
            <a:extLst>
              <a:ext uri="{FF2B5EF4-FFF2-40B4-BE49-F238E27FC236}">
                <a16:creationId xmlns:a16="http://schemas.microsoft.com/office/drawing/2014/main" id="{35D48713-5A8E-454B-BFB3-3A168707290E}"/>
              </a:ext>
            </a:extLst>
          </p:cNvPr>
          <p:cNvPicPr>
            <a:picLocks noChangeAspect="1"/>
          </p:cNvPicPr>
          <p:nvPr/>
        </p:nvPicPr>
        <p:blipFill>
          <a:blip r:embed="rId4"/>
          <a:stretch>
            <a:fillRect/>
          </a:stretch>
        </p:blipFill>
        <p:spPr>
          <a:xfrm>
            <a:off x="778094" y="3429000"/>
            <a:ext cx="2800350" cy="1019175"/>
          </a:xfrm>
          <a:prstGeom prst="rect">
            <a:avLst/>
          </a:prstGeom>
        </p:spPr>
      </p:pic>
    </p:spTree>
    <p:extLst>
      <p:ext uri="{BB962C8B-B14F-4D97-AF65-F5344CB8AC3E}">
        <p14:creationId xmlns:p14="http://schemas.microsoft.com/office/powerpoint/2010/main" val="35690655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07A19F-9CC8-14EA-3ED4-16149E6DA40B}"/>
            </a:ext>
          </a:extLst>
        </p:cNvPr>
        <p:cNvGrpSpPr/>
        <p:nvPr/>
      </p:nvGrpSpPr>
      <p:grpSpPr>
        <a:xfrm>
          <a:off x="0" y="0"/>
          <a:ext cx="0" cy="0"/>
          <a:chOff x="0" y="0"/>
          <a:chExt cx="0" cy="0"/>
        </a:xfrm>
      </p:grpSpPr>
      <p:sp>
        <p:nvSpPr>
          <p:cNvPr id="9" name="Title 3">
            <a:extLst>
              <a:ext uri="{FF2B5EF4-FFF2-40B4-BE49-F238E27FC236}">
                <a16:creationId xmlns:a16="http://schemas.microsoft.com/office/drawing/2014/main" id="{360AA277-5624-FF71-A531-FA0EA57A4EEC}"/>
              </a:ext>
            </a:extLst>
          </p:cNvPr>
          <p:cNvSpPr>
            <a:spLocks noGrp="1"/>
          </p:cNvSpPr>
          <p:nvPr>
            <p:ph type="title"/>
          </p:nvPr>
        </p:nvSpPr>
        <p:spPr>
          <a:xfrm>
            <a:off x="1303652" y="4730619"/>
            <a:ext cx="10515600" cy="1800809"/>
          </a:xfrm>
        </p:spPr>
        <p:txBody>
          <a:bodyPr>
            <a:normAutofit fontScale="90000"/>
          </a:bodyPr>
          <a:lstStyle/>
          <a:p>
            <a:r>
              <a:rPr lang="en-GB" b="1" dirty="0">
                <a:solidFill>
                  <a:srgbClr val="7030A0"/>
                </a:solidFill>
                <a:latin typeface="+mn-lt"/>
              </a:rPr>
              <a:t>What’s coming up…</a:t>
            </a:r>
            <a:br>
              <a:rPr lang="en-GB" b="1" dirty="0">
                <a:solidFill>
                  <a:srgbClr val="7030A0"/>
                </a:solidFill>
                <a:latin typeface="+mn-lt"/>
              </a:rPr>
            </a:br>
            <a:br>
              <a:rPr lang="en-GB" b="1" dirty="0">
                <a:solidFill>
                  <a:srgbClr val="7030A0"/>
                </a:solidFill>
                <a:latin typeface="+mn-lt"/>
              </a:rPr>
            </a:br>
            <a:r>
              <a:rPr lang="en-GB" sz="3100" b="1" dirty="0">
                <a:solidFill>
                  <a:srgbClr val="7030A0"/>
                </a:solidFill>
                <a:latin typeface="+mn-lt"/>
              </a:rPr>
              <a:t>Next meeting is scheduled for</a:t>
            </a:r>
            <a:br>
              <a:rPr lang="en-GB" sz="3100" b="1" dirty="0">
                <a:solidFill>
                  <a:srgbClr val="7030A0"/>
                </a:solidFill>
                <a:latin typeface="+mn-lt"/>
              </a:rPr>
            </a:br>
            <a:br>
              <a:rPr lang="en-GB" sz="3100" b="1" dirty="0">
                <a:solidFill>
                  <a:srgbClr val="7030A0"/>
                </a:solidFill>
                <a:latin typeface="+mn-lt"/>
              </a:rPr>
            </a:br>
            <a:r>
              <a:rPr lang="en-GB" sz="3100" b="1" dirty="0">
                <a:solidFill>
                  <a:srgbClr val="7030A0"/>
                </a:solidFill>
                <a:latin typeface="+mn-lt"/>
              </a:rPr>
              <a:t>20</a:t>
            </a:r>
            <a:r>
              <a:rPr lang="en-GB" sz="3100" b="1" baseline="30000" dirty="0">
                <a:solidFill>
                  <a:srgbClr val="7030A0"/>
                </a:solidFill>
                <a:latin typeface="+mn-lt"/>
              </a:rPr>
              <a:t>th</a:t>
            </a:r>
            <a:r>
              <a:rPr lang="en-GB" sz="3100" b="1" dirty="0">
                <a:solidFill>
                  <a:srgbClr val="7030A0"/>
                </a:solidFill>
                <a:latin typeface="+mn-lt"/>
              </a:rPr>
              <a:t> January 2026    1.30 -3.30</a:t>
            </a:r>
            <a:br>
              <a:rPr lang="en-GB" b="1" dirty="0">
                <a:solidFill>
                  <a:srgbClr val="7030A0"/>
                </a:solidFill>
                <a:latin typeface="+mn-lt"/>
              </a:rPr>
            </a:br>
            <a:br>
              <a:rPr lang="en-GB" b="1" dirty="0">
                <a:solidFill>
                  <a:srgbClr val="7030A0"/>
                </a:solidFill>
                <a:latin typeface="+mn-lt"/>
              </a:rPr>
            </a:br>
            <a:br>
              <a:rPr lang="en-GB" b="1" dirty="0">
                <a:solidFill>
                  <a:srgbClr val="7030A0"/>
                </a:solidFill>
                <a:latin typeface="+mn-lt"/>
              </a:rPr>
            </a:br>
            <a:r>
              <a:rPr lang="en-GB" sz="2700" dirty="0">
                <a:solidFill>
                  <a:srgbClr val="7030A0"/>
                </a:solidFill>
                <a:latin typeface="+mn-lt"/>
              </a:rPr>
              <a:t>Please feel free to contact me if you have anything I can help with:</a:t>
            </a:r>
            <a:br>
              <a:rPr lang="en-GB" sz="2700" dirty="0">
                <a:solidFill>
                  <a:srgbClr val="7030A0"/>
                </a:solidFill>
                <a:latin typeface="+mn-lt"/>
              </a:rPr>
            </a:br>
            <a:r>
              <a:rPr lang="en-GB" sz="2700" dirty="0">
                <a:solidFill>
                  <a:srgbClr val="7030A0"/>
                </a:solidFill>
                <a:latin typeface="+mn-lt"/>
                <a:hlinkClick r:id="rId3"/>
              </a:rPr>
              <a:t>emma.higgins@st-josephs-northfleet.kcsp.org.uk</a:t>
            </a:r>
            <a:r>
              <a:rPr lang="en-GB" sz="2700" dirty="0">
                <a:solidFill>
                  <a:srgbClr val="7030A0"/>
                </a:solidFill>
                <a:latin typeface="+mn-lt"/>
              </a:rPr>
              <a:t> </a:t>
            </a:r>
            <a:br>
              <a:rPr lang="en-GB" sz="2700" dirty="0">
                <a:solidFill>
                  <a:srgbClr val="7030A0"/>
                </a:solidFill>
                <a:latin typeface="+mn-lt"/>
              </a:rPr>
            </a:br>
            <a:br>
              <a:rPr lang="en-GB" b="1" dirty="0">
                <a:solidFill>
                  <a:srgbClr val="7030A0"/>
                </a:solidFill>
                <a:latin typeface="+mn-lt"/>
              </a:rPr>
            </a:br>
            <a:br>
              <a:rPr lang="en-GB" b="1" dirty="0">
                <a:solidFill>
                  <a:srgbClr val="7030A0"/>
                </a:solidFill>
                <a:latin typeface="+mn-lt"/>
              </a:rPr>
            </a:br>
            <a:br>
              <a:rPr lang="en-GB" b="1" dirty="0">
                <a:solidFill>
                  <a:srgbClr val="7030A0"/>
                </a:solidFill>
                <a:latin typeface="+mn-lt"/>
              </a:rPr>
            </a:br>
            <a:br>
              <a:rPr lang="en-GB" b="1" dirty="0">
                <a:solidFill>
                  <a:srgbClr val="7030A0"/>
                </a:solidFill>
                <a:latin typeface="+mn-lt"/>
              </a:rPr>
            </a:br>
            <a:br>
              <a:rPr lang="en-GB" b="1" dirty="0">
                <a:solidFill>
                  <a:srgbClr val="7030A0"/>
                </a:solidFill>
                <a:latin typeface="+mn-lt"/>
              </a:rPr>
            </a:br>
            <a:br>
              <a:rPr lang="en-GB" b="1" dirty="0">
                <a:solidFill>
                  <a:srgbClr val="7030A0"/>
                </a:solidFill>
                <a:latin typeface="+mn-lt"/>
              </a:rPr>
            </a:br>
            <a:br>
              <a:rPr lang="en-GB" b="1" dirty="0">
                <a:solidFill>
                  <a:srgbClr val="7030A0"/>
                </a:solidFill>
                <a:latin typeface="+mn-lt"/>
              </a:rPr>
            </a:br>
            <a:br>
              <a:rPr lang="en-GB" b="1" dirty="0">
                <a:solidFill>
                  <a:srgbClr val="7030A0"/>
                </a:solidFill>
                <a:latin typeface="+mn-lt"/>
              </a:rPr>
            </a:br>
            <a:br>
              <a:rPr lang="en-GB" b="1" dirty="0">
                <a:solidFill>
                  <a:srgbClr val="7030A0"/>
                </a:solidFill>
                <a:latin typeface="+mn-lt"/>
              </a:rPr>
            </a:br>
            <a:endParaRPr lang="en-GB" b="1" dirty="0">
              <a:solidFill>
                <a:srgbClr val="7030A0"/>
              </a:solidFill>
              <a:latin typeface="+mn-lt"/>
            </a:endParaRPr>
          </a:p>
        </p:txBody>
      </p:sp>
    </p:spTree>
    <p:extLst>
      <p:ext uri="{BB962C8B-B14F-4D97-AF65-F5344CB8AC3E}">
        <p14:creationId xmlns:p14="http://schemas.microsoft.com/office/powerpoint/2010/main" val="857557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F2EA7CE6-E713-9D71-9E29-8C2A356F2D4C}"/>
              </a:ext>
            </a:extLst>
          </p:cNvPr>
          <p:cNvSpPr>
            <a:spLocks noGrp="1"/>
          </p:cNvSpPr>
          <p:nvPr>
            <p:ph type="title"/>
          </p:nvPr>
        </p:nvSpPr>
        <p:spPr>
          <a:xfrm>
            <a:off x="1015970" y="247837"/>
            <a:ext cx="10515600" cy="1325563"/>
          </a:xfrm>
        </p:spPr>
        <p:txBody>
          <a:bodyPr/>
          <a:lstStyle/>
          <a:p>
            <a:r>
              <a:rPr lang="en-GB" b="1" dirty="0">
                <a:solidFill>
                  <a:srgbClr val="7030A0"/>
                </a:solidFill>
                <a:latin typeface="+mn-lt"/>
              </a:rPr>
              <a:t>Online Expectations</a:t>
            </a:r>
          </a:p>
        </p:txBody>
      </p:sp>
      <p:sp>
        <p:nvSpPr>
          <p:cNvPr id="11" name="TextBox 10">
            <a:extLst>
              <a:ext uri="{FF2B5EF4-FFF2-40B4-BE49-F238E27FC236}">
                <a16:creationId xmlns:a16="http://schemas.microsoft.com/office/drawing/2014/main" id="{B64F77A1-1470-92B8-E0D9-A1538FC4B3C0}"/>
              </a:ext>
            </a:extLst>
          </p:cNvPr>
          <p:cNvSpPr txBox="1"/>
          <p:nvPr/>
        </p:nvSpPr>
        <p:spPr>
          <a:xfrm>
            <a:off x="1015970" y="1416044"/>
            <a:ext cx="9652030" cy="42058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Aptos Display" panose="02110004020202020204"/>
                <a:ea typeface="+mn-ea"/>
                <a:cs typeface="+mn-cs"/>
              </a:rPr>
              <a:t>Throughout the session please;</a:t>
            </a:r>
          </a:p>
          <a:p>
            <a:pPr marL="914400" marR="0" lvl="1" indent="-457200" algn="l" defTabSz="914400" rtl="0" eaLnBrk="1" fontAlgn="auto" latinLnBrk="0" hangingPunct="1">
              <a:lnSpc>
                <a:spcPct val="150000"/>
              </a:lnSpc>
              <a:spcBef>
                <a:spcPts val="0"/>
              </a:spcBef>
              <a:spcAft>
                <a:spcPts val="0"/>
              </a:spcAft>
              <a:buClr>
                <a:prstClr val="white"/>
              </a:buClr>
              <a:buSzPct val="100000"/>
              <a:buFont typeface="Arial" panose="020B0604020202020204" pitchFamily="34" charset="0"/>
              <a:buChar char="•"/>
              <a:tabLst/>
              <a:defRPr/>
            </a:pPr>
            <a:r>
              <a:rPr kumimoji="0" lang="en-GB" sz="3200" b="0" i="0" u="none" strike="noStrike" kern="1200" cap="none" spc="0" normalizeH="0" baseline="0" noProof="0" dirty="0">
                <a:ln>
                  <a:noFill/>
                </a:ln>
                <a:solidFill>
                  <a:srgbClr val="000000"/>
                </a:solidFill>
                <a:effectLst/>
                <a:uLnTx/>
                <a:uFillTx/>
                <a:latin typeface="Geometr415 Lt BT"/>
                <a:ea typeface="+mn-ea"/>
                <a:cs typeface="+mn-cs"/>
              </a:rPr>
              <a:t>Keep your camera on</a:t>
            </a:r>
          </a:p>
          <a:p>
            <a:pPr marL="914400" marR="0" lvl="1" indent="-457200" algn="l" defTabSz="914400" rtl="0" eaLnBrk="1" fontAlgn="auto" latinLnBrk="0" hangingPunct="1">
              <a:lnSpc>
                <a:spcPct val="150000"/>
              </a:lnSpc>
              <a:spcBef>
                <a:spcPts val="0"/>
              </a:spcBef>
              <a:spcAft>
                <a:spcPts val="0"/>
              </a:spcAft>
              <a:buClr>
                <a:prstClr val="white"/>
              </a:buClr>
              <a:buSzPct val="100000"/>
              <a:buFont typeface="Arial" panose="020B0604020202020204" pitchFamily="34" charset="0"/>
              <a:buChar char="•"/>
              <a:tabLst/>
              <a:defRPr/>
            </a:pPr>
            <a:r>
              <a:rPr kumimoji="0" lang="en-GB" sz="3200" b="0" i="0" u="none" strike="noStrike" kern="1200" cap="none" spc="0" normalizeH="0" baseline="0" noProof="0" dirty="0">
                <a:ln>
                  <a:noFill/>
                </a:ln>
                <a:solidFill>
                  <a:srgbClr val="000000"/>
                </a:solidFill>
                <a:effectLst/>
                <a:uLnTx/>
                <a:uFillTx/>
                <a:latin typeface="Geometr415 Lt BT"/>
                <a:ea typeface="+mn-ea"/>
                <a:cs typeface="+mn-cs"/>
              </a:rPr>
              <a:t>Remain on mute whilst presenter is speaking</a:t>
            </a:r>
          </a:p>
          <a:p>
            <a:pPr marL="914400" marR="0" lvl="1" indent="-457200" algn="l" defTabSz="914400" rtl="0" eaLnBrk="1" fontAlgn="auto" latinLnBrk="0" hangingPunct="1">
              <a:lnSpc>
                <a:spcPct val="150000"/>
              </a:lnSpc>
              <a:spcBef>
                <a:spcPts val="0"/>
              </a:spcBef>
              <a:spcAft>
                <a:spcPts val="0"/>
              </a:spcAft>
              <a:buClr>
                <a:prstClr val="white"/>
              </a:buClr>
              <a:buSzPct val="100000"/>
              <a:buFont typeface="Arial" panose="020B0604020202020204" pitchFamily="34" charset="0"/>
              <a:buChar char="•"/>
              <a:tabLst/>
              <a:defRPr/>
            </a:pPr>
            <a:r>
              <a:rPr kumimoji="0" lang="en-GB" sz="3200" b="0" i="0" u="none" strike="noStrike" kern="1200" cap="none" spc="0" normalizeH="0" baseline="0" noProof="0" dirty="0">
                <a:ln>
                  <a:noFill/>
                </a:ln>
                <a:solidFill>
                  <a:srgbClr val="000000"/>
                </a:solidFill>
                <a:effectLst/>
                <a:uLnTx/>
                <a:uFillTx/>
                <a:latin typeface="Geometr415 Lt BT"/>
                <a:ea typeface="+mn-ea"/>
                <a:cs typeface="+mn-cs"/>
              </a:rPr>
              <a:t>Be present, proactive and kind</a:t>
            </a:r>
          </a:p>
          <a:p>
            <a:pPr marL="914400" marR="0" lvl="1" indent="-457200" algn="l" defTabSz="914400" rtl="0" eaLnBrk="1" fontAlgn="auto" latinLnBrk="0" hangingPunct="1">
              <a:lnSpc>
                <a:spcPct val="150000"/>
              </a:lnSpc>
              <a:spcBef>
                <a:spcPts val="0"/>
              </a:spcBef>
              <a:spcAft>
                <a:spcPts val="0"/>
              </a:spcAft>
              <a:buClr>
                <a:prstClr val="white"/>
              </a:buClr>
              <a:buSzPct val="100000"/>
              <a:buFont typeface="Arial" panose="020B0604020202020204" pitchFamily="34" charset="0"/>
              <a:buChar char="•"/>
              <a:tabLst/>
              <a:defRPr/>
            </a:pPr>
            <a:r>
              <a:rPr kumimoji="0" lang="en-GB" sz="3200" b="0" i="0" u="none" strike="noStrike" kern="1200" cap="none" spc="0" normalizeH="0" baseline="0" noProof="0" dirty="0">
                <a:ln>
                  <a:noFill/>
                </a:ln>
                <a:solidFill>
                  <a:srgbClr val="000000"/>
                </a:solidFill>
                <a:effectLst/>
                <a:uLnTx/>
                <a:uFillTx/>
                <a:latin typeface="Geometr415 Lt BT"/>
                <a:ea typeface="+mn-ea"/>
                <a:cs typeface="+mn-cs"/>
              </a:rPr>
              <a:t>Questions in the chat box</a:t>
            </a:r>
          </a:p>
          <a:p>
            <a:pPr marL="914400" marR="0" lvl="1" indent="-457200" algn="l" defTabSz="914400" rtl="0" eaLnBrk="1" fontAlgn="auto" latinLnBrk="0" hangingPunct="1">
              <a:lnSpc>
                <a:spcPct val="150000"/>
              </a:lnSpc>
              <a:spcBef>
                <a:spcPts val="0"/>
              </a:spcBef>
              <a:spcAft>
                <a:spcPts val="0"/>
              </a:spcAft>
              <a:buClr>
                <a:prstClr val="white"/>
              </a:buClr>
              <a:buSzPct val="100000"/>
              <a:buFont typeface="Arial" panose="020B0604020202020204" pitchFamily="34" charset="0"/>
              <a:buChar char="•"/>
              <a:tabLst/>
              <a:defRPr/>
            </a:pPr>
            <a:r>
              <a:rPr kumimoji="0" lang="en-GB" sz="3200" b="0" i="0" u="none" strike="noStrike" kern="1200" cap="none" spc="0" normalizeH="0" baseline="0" noProof="0" dirty="0">
                <a:ln>
                  <a:noFill/>
                </a:ln>
                <a:solidFill>
                  <a:srgbClr val="000000"/>
                </a:solidFill>
                <a:effectLst/>
                <a:uLnTx/>
                <a:uFillTx/>
                <a:latin typeface="Geometr415 Lt BT"/>
                <a:ea typeface="+mn-ea"/>
                <a:cs typeface="+mn-cs"/>
              </a:rPr>
              <a:t>Anonymise sensitive information.</a:t>
            </a:r>
            <a:endParaRPr kumimoji="0" lang="en-GB" sz="3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pSp>
        <p:nvGrpSpPr>
          <p:cNvPr id="12" name="Group 11">
            <a:extLst>
              <a:ext uri="{FF2B5EF4-FFF2-40B4-BE49-F238E27FC236}">
                <a16:creationId xmlns:a16="http://schemas.microsoft.com/office/drawing/2014/main" id="{4554ED14-4F89-87B7-19C0-974CFF7F692B}"/>
              </a:ext>
            </a:extLst>
          </p:cNvPr>
          <p:cNvGrpSpPr/>
          <p:nvPr/>
        </p:nvGrpSpPr>
        <p:grpSpPr>
          <a:xfrm>
            <a:off x="1108047" y="2010608"/>
            <a:ext cx="781986" cy="3650749"/>
            <a:chOff x="1108047" y="2010608"/>
            <a:chExt cx="781986" cy="3650749"/>
          </a:xfrm>
        </p:grpSpPr>
        <p:pic>
          <p:nvPicPr>
            <p:cNvPr id="13" name="Graphic 12" descr="Camera with solid fill">
              <a:extLst>
                <a:ext uri="{FF2B5EF4-FFF2-40B4-BE49-F238E27FC236}">
                  <a16:creationId xmlns:a16="http://schemas.microsoft.com/office/drawing/2014/main" id="{6C1F6224-6134-27FC-01F1-39E9B61455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8047" y="2010608"/>
              <a:ext cx="689905" cy="689905"/>
            </a:xfrm>
            <a:prstGeom prst="rect">
              <a:avLst/>
            </a:prstGeom>
          </p:spPr>
        </p:pic>
        <p:pic>
          <p:nvPicPr>
            <p:cNvPr id="14" name="Graphic 13" descr="Mute speaker with solid fill">
              <a:extLst>
                <a:ext uri="{FF2B5EF4-FFF2-40B4-BE49-F238E27FC236}">
                  <a16:creationId xmlns:a16="http://schemas.microsoft.com/office/drawing/2014/main" id="{5AFABD2F-2FAB-0F3D-B8AC-9F954D989A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08047" y="2704675"/>
              <a:ext cx="781986" cy="781986"/>
            </a:xfrm>
            <a:prstGeom prst="rect">
              <a:avLst/>
            </a:prstGeom>
          </p:spPr>
        </p:pic>
        <p:pic>
          <p:nvPicPr>
            <p:cNvPr id="15" name="Graphic 14" descr="No Phones with solid fill">
              <a:extLst>
                <a:ext uri="{FF2B5EF4-FFF2-40B4-BE49-F238E27FC236}">
                  <a16:creationId xmlns:a16="http://schemas.microsoft.com/office/drawing/2014/main" id="{A62CEF63-5E6D-4556-9667-DE996B8439A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08047" y="3552224"/>
              <a:ext cx="689905" cy="689905"/>
            </a:xfrm>
            <a:prstGeom prst="rect">
              <a:avLst/>
            </a:prstGeom>
          </p:spPr>
        </p:pic>
        <p:pic>
          <p:nvPicPr>
            <p:cNvPr id="16" name="Graphic 15" descr="Badge Question Mark with solid fill">
              <a:extLst>
                <a:ext uri="{FF2B5EF4-FFF2-40B4-BE49-F238E27FC236}">
                  <a16:creationId xmlns:a16="http://schemas.microsoft.com/office/drawing/2014/main" id="{A4088A25-754F-B591-2D39-543EB962635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08048" y="4281547"/>
              <a:ext cx="689905" cy="689905"/>
            </a:xfrm>
            <a:prstGeom prst="rect">
              <a:avLst/>
            </a:prstGeom>
          </p:spPr>
        </p:pic>
        <p:pic>
          <p:nvPicPr>
            <p:cNvPr id="17" name="Graphic 16" descr="Harvey Balls 0% with solid fill">
              <a:extLst>
                <a:ext uri="{FF2B5EF4-FFF2-40B4-BE49-F238E27FC236}">
                  <a16:creationId xmlns:a16="http://schemas.microsoft.com/office/drawing/2014/main" id="{74B95C9F-AD63-CC6D-90DB-7068B425AE6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08048" y="4971452"/>
              <a:ext cx="689905" cy="689905"/>
            </a:xfrm>
            <a:prstGeom prst="rect">
              <a:avLst/>
            </a:prstGeom>
          </p:spPr>
        </p:pic>
      </p:grpSp>
    </p:spTree>
    <p:extLst>
      <p:ext uri="{BB962C8B-B14F-4D97-AF65-F5344CB8AC3E}">
        <p14:creationId xmlns:p14="http://schemas.microsoft.com/office/powerpoint/2010/main" val="23699201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1209461-11E6-5E64-DCF1-D3EB2004781B}"/>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3">
            <a:extLst>
              <a:ext uri="{FF2B5EF4-FFF2-40B4-BE49-F238E27FC236}">
                <a16:creationId xmlns:a16="http://schemas.microsoft.com/office/drawing/2014/main" id="{2DD9B3D5-96EE-D64F-E4E5-98B1176F89CC}"/>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b="1"/>
              <a:t>Evaluation</a:t>
            </a:r>
          </a:p>
        </p:txBody>
      </p:sp>
      <p:sp>
        <p:nvSpPr>
          <p:cNvPr id="1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D8E5EE4-D5CF-03DA-7E95-9B2FA53F9426}"/>
              </a:ext>
            </a:extLst>
          </p:cNvPr>
          <p:cNvSpPr txBox="1"/>
          <p:nvPr/>
        </p:nvSpPr>
        <p:spPr>
          <a:xfrm>
            <a:off x="572493" y="2071316"/>
            <a:ext cx="7696864" cy="4119172"/>
          </a:xfrm>
          <a:prstGeom prst="rect">
            <a:avLst/>
          </a:prstGeom>
        </p:spPr>
        <p:txBody>
          <a:bodyPr vert="horz" lIns="91440" tIns="45720" rIns="91440" bIns="45720" rtlCol="0" anchor="t">
            <a:normAutofit/>
          </a:bodyPr>
          <a:lstStyle/>
          <a:p>
            <a:pPr>
              <a:lnSpc>
                <a:spcPct val="90000"/>
              </a:lnSpc>
              <a:spcAft>
                <a:spcPts val="600"/>
              </a:spcAft>
            </a:pPr>
            <a:r>
              <a:rPr lang="en-US" sz="3200" dirty="0"/>
              <a:t>Thank you for taking the time to attend this session.</a:t>
            </a:r>
          </a:p>
          <a:p>
            <a:pPr indent="-228600">
              <a:lnSpc>
                <a:spcPct val="90000"/>
              </a:lnSpc>
              <a:spcAft>
                <a:spcPts val="600"/>
              </a:spcAft>
              <a:buFont typeface="Arial" panose="020B0604020202020204" pitchFamily="34" charset="0"/>
              <a:buChar char="•"/>
            </a:pPr>
            <a:endParaRPr lang="en-US" sz="3200" dirty="0"/>
          </a:p>
          <a:p>
            <a:pPr>
              <a:lnSpc>
                <a:spcPct val="90000"/>
              </a:lnSpc>
              <a:spcAft>
                <a:spcPts val="600"/>
              </a:spcAft>
            </a:pPr>
            <a:r>
              <a:rPr lang="en-US" sz="3200" dirty="0"/>
              <a:t>To enable us to continually improve and develop our CPD provision, please can we ask you to take 5 minutes to complete our feedback form, which you can access here: </a:t>
            </a:r>
            <a:r>
              <a:rPr lang="en-US" sz="3200" b="1" dirty="0">
                <a:solidFill>
                  <a:srgbClr val="7030A0"/>
                </a:solidFill>
                <a:hlinkClick r:id="rId3">
                  <a:extLst>
                    <a:ext uri="{A12FA001-AC4F-418D-AE19-62706E023703}">
                      <ahyp:hlinkClr xmlns:ahyp="http://schemas.microsoft.com/office/drawing/2018/hyperlinkcolor" val="tx"/>
                    </a:ext>
                  </a:extLst>
                </a:hlinkClick>
              </a:rPr>
              <a:t>https://bit.ly/3CxCbf4</a:t>
            </a:r>
            <a:r>
              <a:rPr lang="en-US" sz="3200" b="1" dirty="0">
                <a:solidFill>
                  <a:srgbClr val="7030A0"/>
                </a:solidFill>
              </a:rPr>
              <a:t> </a:t>
            </a:r>
          </a:p>
        </p:txBody>
      </p:sp>
      <p:pic>
        <p:nvPicPr>
          <p:cNvPr id="6" name="Picture 5" descr="A group of hands holding up colorful speech bubbles&#10;&#10;Description automatically generated">
            <a:extLst>
              <a:ext uri="{FF2B5EF4-FFF2-40B4-BE49-F238E27FC236}">
                <a16:creationId xmlns:a16="http://schemas.microsoft.com/office/drawing/2014/main" id="{EBC967BA-A136-CCD4-B325-2F8D5DE9777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434625" y="3907097"/>
            <a:ext cx="3465827" cy="2538718"/>
          </a:xfrm>
          <a:prstGeom prst="rect">
            <a:avLst/>
          </a:prstGeom>
        </p:spPr>
      </p:pic>
    </p:spTree>
    <p:extLst>
      <p:ext uri="{BB962C8B-B14F-4D97-AF65-F5344CB8AC3E}">
        <p14:creationId xmlns:p14="http://schemas.microsoft.com/office/powerpoint/2010/main" val="2098921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82A5E-1C54-C8A3-F67B-D6A9F94E8758}"/>
            </a:ext>
          </a:extLst>
        </p:cNvPr>
        <p:cNvGrpSpPr/>
        <p:nvPr/>
      </p:nvGrpSpPr>
      <p:grpSpPr>
        <a:xfrm>
          <a:off x="0" y="0"/>
          <a:ext cx="0" cy="0"/>
          <a:chOff x="0" y="0"/>
          <a:chExt cx="0" cy="0"/>
        </a:xfrm>
      </p:grpSpPr>
      <p:sp>
        <p:nvSpPr>
          <p:cNvPr id="9" name="Title 3">
            <a:extLst>
              <a:ext uri="{FF2B5EF4-FFF2-40B4-BE49-F238E27FC236}">
                <a16:creationId xmlns:a16="http://schemas.microsoft.com/office/drawing/2014/main" id="{6DA887C6-BADB-DA28-48DF-B9840E2A957E}"/>
              </a:ext>
            </a:extLst>
          </p:cNvPr>
          <p:cNvSpPr>
            <a:spLocks noGrp="1"/>
          </p:cNvSpPr>
          <p:nvPr>
            <p:ph type="title"/>
          </p:nvPr>
        </p:nvSpPr>
        <p:spPr>
          <a:xfrm>
            <a:off x="1015970" y="247837"/>
            <a:ext cx="4679152" cy="6113206"/>
          </a:xfrm>
        </p:spPr>
        <p:txBody>
          <a:bodyPr>
            <a:normAutofit fontScale="90000"/>
          </a:bodyPr>
          <a:lstStyle/>
          <a:p>
            <a:br>
              <a:rPr lang="en-GB" b="1" dirty="0">
                <a:solidFill>
                  <a:srgbClr val="7030A0"/>
                </a:solidFill>
                <a:latin typeface="+mn-lt"/>
              </a:rPr>
            </a:br>
            <a:br>
              <a:rPr lang="en-GB" b="1" dirty="0">
                <a:solidFill>
                  <a:srgbClr val="7030A0"/>
                </a:solidFill>
                <a:latin typeface="+mn-lt"/>
              </a:rPr>
            </a:br>
            <a:br>
              <a:rPr lang="en-GB" b="1" dirty="0">
                <a:solidFill>
                  <a:srgbClr val="7030A0"/>
                </a:solidFill>
                <a:latin typeface="+mn-lt"/>
              </a:rPr>
            </a:br>
            <a:br>
              <a:rPr lang="en-GB" b="1" dirty="0">
                <a:solidFill>
                  <a:srgbClr val="7030A0"/>
                </a:solidFill>
                <a:latin typeface="+mn-lt"/>
              </a:rPr>
            </a:br>
            <a:r>
              <a:rPr lang="en-GB" b="1" dirty="0">
                <a:solidFill>
                  <a:srgbClr val="7030A0"/>
                </a:solidFill>
                <a:latin typeface="+mn-lt"/>
              </a:rPr>
              <a:t>Agenda</a:t>
            </a:r>
            <a:br>
              <a:rPr lang="en-GB" b="1" dirty="0">
                <a:solidFill>
                  <a:srgbClr val="7030A0"/>
                </a:solidFill>
                <a:latin typeface="+mn-lt"/>
              </a:rPr>
            </a:br>
            <a:br>
              <a:rPr lang="en-GB" b="1" dirty="0">
                <a:solidFill>
                  <a:srgbClr val="7030A0"/>
                </a:solidFill>
                <a:latin typeface="+mn-lt"/>
              </a:rPr>
            </a:br>
            <a:br>
              <a:rPr lang="en-GB" b="1" dirty="0">
                <a:solidFill>
                  <a:srgbClr val="7030A0"/>
                </a:solidFill>
                <a:latin typeface="+mn-lt"/>
              </a:rPr>
            </a:br>
            <a:r>
              <a:rPr lang="en-GB" sz="2700" b="1" dirty="0">
                <a:solidFill>
                  <a:srgbClr val="7030A0"/>
                </a:solidFill>
                <a:latin typeface="+mn-lt"/>
              </a:rPr>
              <a:t>- Introductions</a:t>
            </a:r>
            <a:br>
              <a:rPr lang="en-GB" sz="2700" b="1" dirty="0">
                <a:solidFill>
                  <a:srgbClr val="7030A0"/>
                </a:solidFill>
                <a:latin typeface="+mn-lt"/>
              </a:rPr>
            </a:br>
            <a:r>
              <a:rPr lang="en-GB" sz="2700" b="1" dirty="0">
                <a:solidFill>
                  <a:srgbClr val="7030A0"/>
                </a:solidFill>
                <a:latin typeface="+mn-lt"/>
              </a:rPr>
              <a:t>- Quote</a:t>
            </a:r>
            <a:br>
              <a:rPr lang="en-GB" sz="2700" b="1" dirty="0">
                <a:solidFill>
                  <a:srgbClr val="7030A0"/>
                </a:solidFill>
                <a:latin typeface="+mn-lt"/>
              </a:rPr>
            </a:br>
            <a:r>
              <a:rPr lang="en-GB" sz="2700" b="1" dirty="0">
                <a:solidFill>
                  <a:srgbClr val="7030A0"/>
                </a:solidFill>
                <a:latin typeface="+mn-lt"/>
              </a:rPr>
              <a:t>- Warm up song</a:t>
            </a:r>
            <a:br>
              <a:rPr lang="en-GB" sz="2700" b="1" dirty="0">
                <a:solidFill>
                  <a:srgbClr val="7030A0"/>
                </a:solidFill>
                <a:latin typeface="+mn-lt"/>
              </a:rPr>
            </a:br>
            <a:r>
              <a:rPr lang="en-GB" sz="2700" b="1" dirty="0">
                <a:solidFill>
                  <a:srgbClr val="7030A0"/>
                </a:solidFill>
                <a:latin typeface="+mn-lt"/>
              </a:rPr>
              <a:t>- Updates - Kent Music </a:t>
            </a:r>
            <a:br>
              <a:rPr lang="en-GB" sz="2700" b="1" dirty="0">
                <a:solidFill>
                  <a:srgbClr val="7030A0"/>
                </a:solidFill>
                <a:latin typeface="+mn-lt"/>
              </a:rPr>
            </a:br>
            <a:r>
              <a:rPr lang="en-GB" sz="2700" b="1" dirty="0">
                <a:solidFill>
                  <a:srgbClr val="7030A0"/>
                </a:solidFill>
                <a:latin typeface="+mn-lt"/>
              </a:rPr>
              <a:t>	     - Music Mark</a:t>
            </a:r>
            <a:br>
              <a:rPr lang="en-GB" sz="2700" b="1" dirty="0">
                <a:solidFill>
                  <a:srgbClr val="7030A0"/>
                </a:solidFill>
                <a:latin typeface="+mn-lt"/>
              </a:rPr>
            </a:br>
            <a:r>
              <a:rPr lang="en-GB" sz="2700" b="1" dirty="0">
                <a:solidFill>
                  <a:srgbClr val="7030A0"/>
                </a:solidFill>
                <a:latin typeface="+mn-lt"/>
              </a:rPr>
              <a:t>                  </a:t>
            </a:r>
            <a:br>
              <a:rPr lang="en-GB" sz="2700" b="1" dirty="0">
                <a:solidFill>
                  <a:srgbClr val="7030A0"/>
                </a:solidFill>
                <a:latin typeface="+mn-lt"/>
              </a:rPr>
            </a:br>
            <a:r>
              <a:rPr lang="en-GB" sz="2700" b="1" dirty="0">
                <a:solidFill>
                  <a:srgbClr val="7030A0"/>
                </a:solidFill>
                <a:latin typeface="+mn-lt"/>
              </a:rPr>
              <a:t>- Music Development Plan</a:t>
            </a:r>
            <a:br>
              <a:rPr lang="en-GB" sz="2700" b="1" dirty="0">
                <a:solidFill>
                  <a:srgbClr val="7030A0"/>
                </a:solidFill>
                <a:latin typeface="+mn-lt"/>
              </a:rPr>
            </a:br>
            <a:r>
              <a:rPr lang="en-GB" sz="2700" b="1" dirty="0">
                <a:solidFill>
                  <a:srgbClr val="7030A0"/>
                </a:solidFill>
                <a:latin typeface="+mn-lt"/>
              </a:rPr>
              <a:t>- New to leading music?</a:t>
            </a:r>
            <a:br>
              <a:rPr lang="en-GB" sz="2700" b="1" dirty="0">
                <a:solidFill>
                  <a:srgbClr val="7030A0"/>
                </a:solidFill>
                <a:latin typeface="+mn-lt"/>
              </a:rPr>
            </a:br>
            <a:r>
              <a:rPr lang="en-GB" sz="2700" b="1" dirty="0">
                <a:solidFill>
                  <a:srgbClr val="7030A0"/>
                </a:solidFill>
                <a:latin typeface="+mn-lt"/>
              </a:rPr>
              <a:t>- Musical Brain Breaks</a:t>
            </a:r>
            <a:br>
              <a:rPr lang="en-GB" sz="2700" b="1" dirty="0">
                <a:solidFill>
                  <a:srgbClr val="7030A0"/>
                </a:solidFill>
                <a:latin typeface="+mn-lt"/>
              </a:rPr>
            </a:br>
            <a:r>
              <a:rPr lang="en-GB" sz="2700" b="1" dirty="0">
                <a:solidFill>
                  <a:srgbClr val="7030A0"/>
                </a:solidFill>
                <a:latin typeface="+mn-lt"/>
              </a:rPr>
              <a:t>- Teaching songs for Young Voices</a:t>
            </a:r>
            <a:br>
              <a:rPr lang="en-GB" sz="2700" b="1" dirty="0">
                <a:solidFill>
                  <a:srgbClr val="7030A0"/>
                </a:solidFill>
                <a:latin typeface="+mn-lt"/>
              </a:rPr>
            </a:br>
            <a:r>
              <a:rPr lang="en-GB" sz="2700" b="1" dirty="0">
                <a:solidFill>
                  <a:srgbClr val="7030A0"/>
                </a:solidFill>
                <a:latin typeface="+mn-lt"/>
              </a:rPr>
              <a:t>- Teaching part-singing</a:t>
            </a:r>
            <a:br>
              <a:rPr lang="en-GB" sz="2700" b="1" dirty="0">
                <a:solidFill>
                  <a:srgbClr val="7030A0"/>
                </a:solidFill>
                <a:latin typeface="+mn-lt"/>
              </a:rPr>
            </a:br>
            <a:r>
              <a:rPr lang="en-GB" sz="2700" b="1" dirty="0">
                <a:solidFill>
                  <a:srgbClr val="7030A0"/>
                </a:solidFill>
                <a:latin typeface="+mn-lt"/>
              </a:rPr>
              <a:t>- Notation Progression Document</a:t>
            </a:r>
            <a:br>
              <a:rPr lang="en-GB" sz="2700" b="1" dirty="0">
                <a:solidFill>
                  <a:srgbClr val="7030A0"/>
                </a:solidFill>
                <a:latin typeface="+mn-lt"/>
              </a:rPr>
            </a:br>
            <a:r>
              <a:rPr lang="en-GB" sz="2700" b="1" dirty="0">
                <a:solidFill>
                  <a:srgbClr val="7030A0"/>
                </a:solidFill>
                <a:latin typeface="+mn-lt"/>
              </a:rPr>
              <a:t>- What’s coming up</a:t>
            </a:r>
            <a:br>
              <a:rPr lang="en-GB" sz="2700" b="1" dirty="0">
                <a:solidFill>
                  <a:srgbClr val="7030A0"/>
                </a:solidFill>
                <a:latin typeface="+mn-lt"/>
              </a:rPr>
            </a:br>
            <a:br>
              <a:rPr lang="en-GB" sz="3100" dirty="0">
                <a:solidFill>
                  <a:srgbClr val="7030A0"/>
                </a:solidFill>
                <a:latin typeface="+mn-lt"/>
              </a:rPr>
            </a:br>
            <a:br>
              <a:rPr lang="en-GB" b="1" dirty="0">
                <a:solidFill>
                  <a:srgbClr val="7030A0"/>
                </a:solidFill>
                <a:latin typeface="+mn-lt"/>
              </a:rPr>
            </a:br>
            <a:br>
              <a:rPr lang="en-GB" b="1" dirty="0">
                <a:solidFill>
                  <a:srgbClr val="7030A0"/>
                </a:solidFill>
                <a:latin typeface="+mn-lt"/>
              </a:rPr>
            </a:br>
            <a:br>
              <a:rPr lang="en-GB" b="1" dirty="0">
                <a:solidFill>
                  <a:srgbClr val="7030A0"/>
                </a:solidFill>
                <a:latin typeface="+mn-lt"/>
              </a:rPr>
            </a:br>
            <a:br>
              <a:rPr lang="en-GB" b="1" dirty="0">
                <a:solidFill>
                  <a:srgbClr val="7030A0"/>
                </a:solidFill>
                <a:latin typeface="+mn-lt"/>
              </a:rPr>
            </a:br>
            <a:endParaRPr lang="en-GB" b="1" dirty="0">
              <a:solidFill>
                <a:srgbClr val="7030A0"/>
              </a:solidFill>
              <a:latin typeface="+mn-lt"/>
            </a:endParaRPr>
          </a:p>
        </p:txBody>
      </p:sp>
      <p:pic>
        <p:nvPicPr>
          <p:cNvPr id="3" name="Picture 7" descr="Music sheet">
            <a:extLst>
              <a:ext uri="{FF2B5EF4-FFF2-40B4-BE49-F238E27FC236}">
                <a16:creationId xmlns:a16="http://schemas.microsoft.com/office/drawing/2014/main" id="{C59270E8-6001-4718-B3AC-502119E0378D}"/>
              </a:ext>
            </a:extLst>
          </p:cNvPr>
          <p:cNvPicPr>
            <a:picLocks noChangeAspect="1"/>
          </p:cNvPicPr>
          <p:nvPr/>
        </p:nvPicPr>
        <p:blipFill rotWithShape="1">
          <a:blip r:embed="rId3"/>
          <a:srcRect r="40599" b="-2"/>
          <a:stretch/>
        </p:blipFill>
        <p:spPr>
          <a:xfrm>
            <a:off x="6346714" y="640080"/>
            <a:ext cx="4963636" cy="4736990"/>
          </a:xfrm>
          <a:prstGeom prst="rect">
            <a:avLst/>
          </a:prstGeom>
        </p:spPr>
      </p:pic>
    </p:spTree>
    <p:extLst>
      <p:ext uri="{BB962C8B-B14F-4D97-AF65-F5344CB8AC3E}">
        <p14:creationId xmlns:p14="http://schemas.microsoft.com/office/powerpoint/2010/main" val="548696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usic Quotes (50 wallpapers) - Quotefancy">
            <a:extLst>
              <a:ext uri="{FF2B5EF4-FFF2-40B4-BE49-F238E27FC236}">
                <a16:creationId xmlns:a16="http://schemas.microsoft.com/office/drawing/2014/main" id="{1C2BD32B-038B-49E3-A95A-C6EDBE338B5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25668" y="572266"/>
            <a:ext cx="7735712"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8492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B7E5F-4857-1C3D-DF47-0B6CE160B54E}"/>
              </a:ext>
            </a:extLst>
          </p:cNvPr>
          <p:cNvSpPr>
            <a:spLocks noGrp="1"/>
          </p:cNvSpPr>
          <p:nvPr>
            <p:ph type="title"/>
          </p:nvPr>
        </p:nvSpPr>
        <p:spPr>
          <a:xfrm>
            <a:off x="217718" y="174862"/>
            <a:ext cx="5014240" cy="1362712"/>
          </a:xfrm>
        </p:spPr>
        <p:txBody>
          <a:bodyPr anchor="b">
            <a:normAutofit fontScale="90000"/>
          </a:bodyPr>
          <a:lstStyle/>
          <a:p>
            <a:r>
              <a:rPr lang="en-US" sz="3200" b="1" dirty="0">
                <a:solidFill>
                  <a:schemeClr val="accent2">
                    <a:lumMod val="75000"/>
                  </a:schemeClr>
                </a:solidFill>
              </a:rPr>
              <a:t>Warm Up song</a:t>
            </a:r>
            <a:br>
              <a:rPr lang="en-US" sz="3200" dirty="0"/>
            </a:br>
            <a:br>
              <a:rPr lang="en-US" sz="3200" dirty="0"/>
            </a:br>
            <a:endParaRPr lang="en-US" sz="3200" dirty="0"/>
          </a:p>
        </p:txBody>
      </p:sp>
      <p:pic>
        <p:nvPicPr>
          <p:cNvPr id="5" name="Picture 4" descr="Close-up of sheet music">
            <a:extLst>
              <a:ext uri="{FF2B5EF4-FFF2-40B4-BE49-F238E27FC236}">
                <a16:creationId xmlns:a16="http://schemas.microsoft.com/office/drawing/2014/main" id="{F5013571-98EC-D131-F8E5-F94EE2D782D2}"/>
              </a:ext>
            </a:extLst>
          </p:cNvPr>
          <p:cNvPicPr>
            <a:picLocks noChangeAspect="1"/>
          </p:cNvPicPr>
          <p:nvPr/>
        </p:nvPicPr>
        <p:blipFill rotWithShape="1">
          <a:blip r:embed="rId3"/>
          <a:srcRect l="23616" r="17050" b="-1"/>
          <a:stretch/>
        </p:blipFill>
        <p:spPr>
          <a:xfrm>
            <a:off x="5878283" y="210054"/>
            <a:ext cx="6095999" cy="6857990"/>
          </a:xfrm>
          <a:prstGeom prst="rect">
            <a:avLst/>
          </a:prstGeom>
        </p:spPr>
      </p:pic>
      <p:sp>
        <p:nvSpPr>
          <p:cNvPr id="6" name="Content Placeholder 5">
            <a:extLst>
              <a:ext uri="{FF2B5EF4-FFF2-40B4-BE49-F238E27FC236}">
                <a16:creationId xmlns:a16="http://schemas.microsoft.com/office/drawing/2014/main" id="{029D2AC0-D13F-4587-A6F3-43F106F23C4E}"/>
              </a:ext>
            </a:extLst>
          </p:cNvPr>
          <p:cNvSpPr>
            <a:spLocks noGrp="1"/>
          </p:cNvSpPr>
          <p:nvPr>
            <p:ph idx="1"/>
          </p:nvPr>
        </p:nvSpPr>
        <p:spPr>
          <a:xfrm>
            <a:off x="217718" y="856218"/>
            <a:ext cx="5673214" cy="5826920"/>
          </a:xfrm>
        </p:spPr>
        <p:txBody>
          <a:bodyPr>
            <a:normAutofit/>
          </a:bodyPr>
          <a:lstStyle/>
          <a:p>
            <a:pPr marL="0" indent="0">
              <a:buNone/>
            </a:pPr>
            <a:r>
              <a:rPr lang="en-GB" sz="2400" dirty="0">
                <a:solidFill>
                  <a:schemeClr val="accent2">
                    <a:lumMod val="75000"/>
                  </a:schemeClr>
                </a:solidFill>
              </a:rPr>
              <a:t>My dog he can do the can </a:t>
            </a:r>
            <a:r>
              <a:rPr lang="en-GB" sz="2400" dirty="0" err="1">
                <a:solidFill>
                  <a:schemeClr val="accent2">
                    <a:lumMod val="75000"/>
                  </a:schemeClr>
                </a:solidFill>
              </a:rPr>
              <a:t>can</a:t>
            </a:r>
            <a:r>
              <a:rPr lang="en-GB" sz="2400" dirty="0">
                <a:solidFill>
                  <a:schemeClr val="accent2">
                    <a:lumMod val="75000"/>
                  </a:schemeClr>
                </a:solidFill>
              </a:rPr>
              <a:t>,</a:t>
            </a:r>
          </a:p>
          <a:p>
            <a:pPr marL="0" indent="0">
              <a:buNone/>
            </a:pPr>
            <a:r>
              <a:rPr lang="en-GB" sz="2400" dirty="0">
                <a:solidFill>
                  <a:schemeClr val="accent2">
                    <a:lumMod val="75000"/>
                  </a:schemeClr>
                </a:solidFill>
              </a:rPr>
              <a:t>Better than my cat can, </a:t>
            </a:r>
          </a:p>
          <a:p>
            <a:pPr marL="0" indent="0">
              <a:buNone/>
            </a:pPr>
            <a:r>
              <a:rPr lang="en-GB" sz="2400" dirty="0">
                <a:solidFill>
                  <a:schemeClr val="accent2">
                    <a:lumMod val="75000"/>
                  </a:schemeClr>
                </a:solidFill>
              </a:rPr>
              <a:t>But my goldfish finds it very difficult, </a:t>
            </a:r>
          </a:p>
          <a:p>
            <a:pPr marL="0" indent="0">
              <a:buNone/>
            </a:pPr>
            <a:r>
              <a:rPr lang="en-GB" sz="2400" dirty="0">
                <a:solidFill>
                  <a:schemeClr val="accent2">
                    <a:lumMod val="75000"/>
                  </a:schemeClr>
                </a:solidFill>
              </a:rPr>
              <a:t>Yes, my dad, he can do the can </a:t>
            </a:r>
            <a:r>
              <a:rPr lang="en-GB" sz="2400" dirty="0" err="1">
                <a:solidFill>
                  <a:schemeClr val="accent2">
                    <a:lumMod val="75000"/>
                  </a:schemeClr>
                </a:solidFill>
              </a:rPr>
              <a:t>can</a:t>
            </a:r>
            <a:r>
              <a:rPr lang="en-GB" sz="2400" dirty="0">
                <a:solidFill>
                  <a:schemeClr val="accent2">
                    <a:lumMod val="75000"/>
                  </a:schemeClr>
                </a:solidFill>
              </a:rPr>
              <a:t>,</a:t>
            </a:r>
          </a:p>
          <a:p>
            <a:pPr marL="0" indent="0">
              <a:buNone/>
            </a:pPr>
            <a:r>
              <a:rPr lang="en-GB" sz="2400" dirty="0">
                <a:solidFill>
                  <a:schemeClr val="accent2">
                    <a:lumMod val="75000"/>
                  </a:schemeClr>
                </a:solidFill>
              </a:rPr>
              <a:t>Better than my cat can, </a:t>
            </a:r>
          </a:p>
          <a:p>
            <a:pPr marL="0" indent="0">
              <a:buNone/>
            </a:pPr>
            <a:r>
              <a:rPr lang="en-GB" sz="2400" dirty="0">
                <a:solidFill>
                  <a:schemeClr val="accent2">
                    <a:lumMod val="75000"/>
                  </a:schemeClr>
                </a:solidFill>
              </a:rPr>
              <a:t>But my goldfish finds it very hard!</a:t>
            </a:r>
          </a:p>
          <a:p>
            <a:pPr marL="0" indent="0">
              <a:buNone/>
            </a:pPr>
            <a:endParaRPr lang="en-GB" sz="1400" dirty="0">
              <a:solidFill>
                <a:schemeClr val="accent2">
                  <a:lumMod val="75000"/>
                </a:schemeClr>
              </a:solidFill>
            </a:endParaRPr>
          </a:p>
          <a:p>
            <a:pPr marL="0" indent="0">
              <a:buNone/>
            </a:pPr>
            <a:endParaRPr lang="en-GB" sz="1400" dirty="0">
              <a:solidFill>
                <a:schemeClr val="accent2">
                  <a:lumMod val="75000"/>
                </a:schemeClr>
              </a:solidFill>
            </a:endParaRPr>
          </a:p>
          <a:p>
            <a:pPr marL="0" indent="0">
              <a:buNone/>
            </a:pPr>
            <a:r>
              <a:rPr lang="en-GB" sz="1400" dirty="0">
                <a:solidFill>
                  <a:schemeClr val="accent2">
                    <a:lumMod val="75000"/>
                  </a:schemeClr>
                </a:solidFill>
              </a:rPr>
              <a:t>Use this link to remind you of the song:</a:t>
            </a:r>
          </a:p>
          <a:p>
            <a:pPr marL="0" indent="0">
              <a:buNone/>
            </a:pPr>
            <a:r>
              <a:rPr lang="en-US" sz="2000" dirty="0">
                <a:hlinkClick r:id="rId4"/>
              </a:rPr>
              <a:t>My dog he can do the can </a:t>
            </a:r>
            <a:r>
              <a:rPr lang="en-US" sz="2000" dirty="0" err="1">
                <a:hlinkClick r:id="rId4"/>
              </a:rPr>
              <a:t>can</a:t>
            </a:r>
            <a:r>
              <a:rPr lang="en-US" sz="2000" dirty="0">
                <a:hlinkClick r:id="rId4"/>
              </a:rPr>
              <a:t> - vocal sounds</a:t>
            </a:r>
            <a:endParaRPr lang="en-US" sz="2000" dirty="0"/>
          </a:p>
          <a:p>
            <a:pPr marL="0" indent="0">
              <a:buNone/>
            </a:pPr>
            <a:endParaRPr lang="en-US" sz="2000" b="1" i="1" dirty="0">
              <a:solidFill>
                <a:schemeClr val="accent2">
                  <a:lumMod val="75000"/>
                </a:schemeClr>
              </a:solidFill>
            </a:endParaRPr>
          </a:p>
          <a:p>
            <a:pPr marL="0" indent="0">
              <a:buNone/>
            </a:pPr>
            <a:endParaRPr lang="en-GB" sz="2000" b="1" i="1" dirty="0">
              <a:solidFill>
                <a:schemeClr val="accent2">
                  <a:lumMod val="75000"/>
                </a:schemeClr>
              </a:solidFill>
            </a:endParaRPr>
          </a:p>
        </p:txBody>
      </p:sp>
      <p:pic>
        <p:nvPicPr>
          <p:cNvPr id="3" name="Online Media 2" title="My dog he can do the can can - vocal sounds">
            <a:hlinkClick r:id="" action="ppaction://media"/>
            <a:extLst>
              <a:ext uri="{FF2B5EF4-FFF2-40B4-BE49-F238E27FC236}">
                <a16:creationId xmlns:a16="http://schemas.microsoft.com/office/drawing/2014/main" id="{F314279E-76FC-4E36-9ABE-6055534C5FFF}"/>
              </a:ext>
            </a:extLst>
          </p:cNvPr>
          <p:cNvPicPr>
            <a:picLocks noRot="1" noChangeAspect="1"/>
          </p:cNvPicPr>
          <p:nvPr>
            <a:videoFile r:link="rId1"/>
          </p:nvPr>
        </p:nvPicPr>
        <p:blipFill>
          <a:blip r:embed="rId5"/>
          <a:stretch>
            <a:fillRect/>
          </a:stretch>
        </p:blipFill>
        <p:spPr>
          <a:xfrm>
            <a:off x="6434959" y="3337503"/>
            <a:ext cx="5116538" cy="2878053"/>
          </a:xfrm>
          <a:prstGeom prst="rect">
            <a:avLst/>
          </a:prstGeom>
        </p:spPr>
      </p:pic>
    </p:spTree>
    <p:extLst>
      <p:ext uri="{BB962C8B-B14F-4D97-AF65-F5344CB8AC3E}">
        <p14:creationId xmlns:p14="http://schemas.microsoft.com/office/powerpoint/2010/main" val="2836761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C66C1-DE0C-8C51-3040-7AD9ECAB623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227DCFE-E71F-48DB-8D48-C81FB08E6699}"/>
              </a:ext>
            </a:extLst>
          </p:cNvPr>
          <p:cNvPicPr>
            <a:picLocks noChangeAspect="1"/>
          </p:cNvPicPr>
          <p:nvPr/>
        </p:nvPicPr>
        <p:blipFill>
          <a:blip r:embed="rId3"/>
          <a:stretch>
            <a:fillRect/>
          </a:stretch>
        </p:blipFill>
        <p:spPr>
          <a:xfrm>
            <a:off x="9406890" y="5200650"/>
            <a:ext cx="2514600" cy="1657350"/>
          </a:xfrm>
          <a:prstGeom prst="rect">
            <a:avLst/>
          </a:prstGeom>
        </p:spPr>
      </p:pic>
      <p:sp>
        <p:nvSpPr>
          <p:cNvPr id="3" name="TextBox 2">
            <a:extLst>
              <a:ext uri="{FF2B5EF4-FFF2-40B4-BE49-F238E27FC236}">
                <a16:creationId xmlns:a16="http://schemas.microsoft.com/office/drawing/2014/main" id="{9BC51AE2-572B-41B1-B03A-1145D71B330A}"/>
              </a:ext>
            </a:extLst>
          </p:cNvPr>
          <p:cNvSpPr txBox="1"/>
          <p:nvPr/>
        </p:nvSpPr>
        <p:spPr>
          <a:xfrm>
            <a:off x="804042" y="1686910"/>
            <a:ext cx="10583916" cy="3416320"/>
          </a:xfrm>
          <a:prstGeom prst="rect">
            <a:avLst/>
          </a:prstGeom>
          <a:noFill/>
        </p:spPr>
        <p:txBody>
          <a:bodyPr wrap="square" rtlCol="0">
            <a:spAutoFit/>
          </a:bodyPr>
          <a:lstStyle/>
          <a:p>
            <a:r>
              <a:rPr lang="en-GB" dirty="0">
                <a:solidFill>
                  <a:srgbClr val="7030A0"/>
                </a:solidFill>
              </a:rPr>
              <a:t>           Inner voice/ inner hearing – perform the song, each time missing out the word and just doing the action</a:t>
            </a:r>
          </a:p>
          <a:p>
            <a:endParaRPr lang="en-GB" dirty="0">
              <a:solidFill>
                <a:srgbClr val="7030A0"/>
              </a:solidFill>
            </a:endParaRPr>
          </a:p>
          <a:p>
            <a:r>
              <a:rPr lang="en-GB" dirty="0">
                <a:solidFill>
                  <a:srgbClr val="7030A0"/>
                </a:solidFill>
              </a:rPr>
              <a:t>           </a:t>
            </a:r>
          </a:p>
          <a:p>
            <a:r>
              <a:rPr lang="en-GB" dirty="0">
                <a:solidFill>
                  <a:srgbClr val="7030A0"/>
                </a:solidFill>
              </a:rPr>
              <a:t>            Tempo – perform at a steady tempo, then a fast one (allegro) and a slower one (lento)</a:t>
            </a:r>
          </a:p>
          <a:p>
            <a:endParaRPr lang="en-GB" dirty="0">
              <a:solidFill>
                <a:srgbClr val="7030A0"/>
              </a:solidFill>
            </a:endParaRPr>
          </a:p>
          <a:p>
            <a:r>
              <a:rPr lang="en-GB" dirty="0">
                <a:solidFill>
                  <a:srgbClr val="7030A0"/>
                </a:solidFill>
              </a:rPr>
              <a:t>            Tempo – speed up whilst singing – accelerando, slow down whilst singing – rallentando</a:t>
            </a:r>
          </a:p>
          <a:p>
            <a:endParaRPr lang="en-GB" dirty="0">
              <a:solidFill>
                <a:srgbClr val="7030A0"/>
              </a:solidFill>
            </a:endParaRPr>
          </a:p>
          <a:p>
            <a:endParaRPr lang="en-GB" dirty="0">
              <a:solidFill>
                <a:srgbClr val="7030A0"/>
              </a:solidFill>
            </a:endParaRPr>
          </a:p>
          <a:p>
            <a:endParaRPr lang="en-GB" dirty="0">
              <a:solidFill>
                <a:srgbClr val="7030A0"/>
              </a:solidFill>
            </a:endParaRPr>
          </a:p>
          <a:p>
            <a:r>
              <a:rPr lang="en-GB" dirty="0">
                <a:solidFill>
                  <a:srgbClr val="7030A0"/>
                </a:solidFill>
              </a:rPr>
              <a:t>             Dynamics – sing with a soft/ quiet voice – piano, sing with a loud voice- forte</a:t>
            </a:r>
          </a:p>
          <a:p>
            <a:endParaRPr lang="en-GB" dirty="0">
              <a:solidFill>
                <a:srgbClr val="7030A0"/>
              </a:solidFill>
            </a:endParaRPr>
          </a:p>
          <a:p>
            <a:r>
              <a:rPr lang="en-GB" dirty="0">
                <a:solidFill>
                  <a:srgbClr val="7030A0"/>
                </a:solidFill>
              </a:rPr>
              <a:t>             Dynamics – get louder as you sing – crescendo, get quieter as you sing – diminuendo </a:t>
            </a:r>
            <a:endParaRPr lang="en-GB" dirty="0"/>
          </a:p>
        </p:txBody>
      </p:sp>
      <p:pic>
        <p:nvPicPr>
          <p:cNvPr id="1026" name="Picture 2" descr="Image result for ear cartoon">
            <a:extLst>
              <a:ext uri="{FF2B5EF4-FFF2-40B4-BE49-F238E27FC236}">
                <a16:creationId xmlns:a16="http://schemas.microsoft.com/office/drawing/2014/main" id="{6D242C99-452B-4311-8A08-24A5EFB831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042" y="1686910"/>
            <a:ext cx="627665" cy="6276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tempo cartoon">
            <a:extLst>
              <a:ext uri="{FF2B5EF4-FFF2-40B4-BE49-F238E27FC236}">
                <a16:creationId xmlns:a16="http://schemas.microsoft.com/office/drawing/2014/main" id="{34CAD1E8-7287-46D3-89B8-0BB731F722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883" y="2483069"/>
            <a:ext cx="791192" cy="81033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musical dynamics cartoon">
            <a:extLst>
              <a:ext uri="{FF2B5EF4-FFF2-40B4-BE49-F238E27FC236}">
                <a16:creationId xmlns:a16="http://schemas.microsoft.com/office/drawing/2014/main" id="{DA838043-2FAC-4808-897D-992FCF40A67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532" y="4169974"/>
            <a:ext cx="823543" cy="1001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023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C3A2F-0BA3-1B11-A73D-EA893F49A667}"/>
            </a:ext>
          </a:extLst>
        </p:cNvPr>
        <p:cNvGrpSpPr/>
        <p:nvPr/>
      </p:nvGrpSpPr>
      <p:grpSpPr>
        <a:xfrm>
          <a:off x="0" y="0"/>
          <a:ext cx="0" cy="0"/>
          <a:chOff x="0" y="0"/>
          <a:chExt cx="0" cy="0"/>
        </a:xfrm>
      </p:grpSpPr>
      <p:sp>
        <p:nvSpPr>
          <p:cNvPr id="9" name="Title 3">
            <a:extLst>
              <a:ext uri="{FF2B5EF4-FFF2-40B4-BE49-F238E27FC236}">
                <a16:creationId xmlns:a16="http://schemas.microsoft.com/office/drawing/2014/main" id="{65BFB372-70EF-8278-EA23-B481CFD887A3}"/>
              </a:ext>
            </a:extLst>
          </p:cNvPr>
          <p:cNvSpPr>
            <a:spLocks noGrp="1"/>
          </p:cNvSpPr>
          <p:nvPr>
            <p:ph type="title"/>
          </p:nvPr>
        </p:nvSpPr>
        <p:spPr/>
        <p:txBody>
          <a:bodyPr/>
          <a:lstStyle/>
          <a:p>
            <a:r>
              <a:rPr lang="en-GB" b="1" dirty="0">
                <a:solidFill>
                  <a:srgbClr val="7030A0"/>
                </a:solidFill>
                <a:latin typeface="+mn-lt"/>
              </a:rPr>
              <a:t>Key documentation</a:t>
            </a:r>
          </a:p>
        </p:txBody>
      </p:sp>
      <p:sp>
        <p:nvSpPr>
          <p:cNvPr id="3" name="Content Placeholder 2">
            <a:extLst>
              <a:ext uri="{FF2B5EF4-FFF2-40B4-BE49-F238E27FC236}">
                <a16:creationId xmlns:a16="http://schemas.microsoft.com/office/drawing/2014/main" id="{013B0882-951B-4332-85C4-83B4BA59BE9C}"/>
              </a:ext>
            </a:extLst>
          </p:cNvPr>
          <p:cNvSpPr>
            <a:spLocks noGrp="1"/>
          </p:cNvSpPr>
          <p:nvPr>
            <p:ph idx="1"/>
          </p:nvPr>
        </p:nvSpPr>
        <p:spPr/>
        <p:txBody>
          <a:bodyPr>
            <a:normAutofit lnSpcReduction="10000"/>
          </a:bodyPr>
          <a:lstStyle/>
          <a:p>
            <a:pPr>
              <a:buFont typeface="Wingdings" panose="05000000000000000000" pitchFamily="2" charset="2"/>
              <a:buChar char="Ø"/>
            </a:pPr>
            <a:r>
              <a:rPr lang="en-GB" sz="2000" dirty="0"/>
              <a:t>Model Music Curriculum 2021 </a:t>
            </a:r>
            <a:r>
              <a:rPr lang="en-GB" sz="2000" dirty="0">
                <a:hlinkClick r:id="rId3"/>
              </a:rPr>
              <a:t>https://assets.publishing.service.gov.uk/media/6061f6a3e90e072d94e6f920/Model_Music_Curriculum_Key_Stage_1__2_FINAL.pdf</a:t>
            </a:r>
            <a:r>
              <a:rPr lang="en-GB" sz="2000" dirty="0"/>
              <a:t> </a:t>
            </a:r>
          </a:p>
          <a:p>
            <a:pPr>
              <a:buFont typeface="Wingdings" panose="05000000000000000000" pitchFamily="2" charset="2"/>
              <a:buChar char="Ø"/>
            </a:pPr>
            <a:r>
              <a:rPr lang="en-GB" sz="2000" dirty="0"/>
              <a:t>National plan for Music Education 2022 </a:t>
            </a:r>
            <a:r>
              <a:rPr lang="en-GB" sz="2000" dirty="0">
                <a:hlinkClick r:id="rId4"/>
              </a:rPr>
              <a:t>https://www.gov.uk/government/publications/the-power-of-music-to-change-lives-a-national-plan-for-music-education</a:t>
            </a:r>
            <a:r>
              <a:rPr lang="en-GB" sz="2000" dirty="0"/>
              <a:t> </a:t>
            </a:r>
          </a:p>
          <a:p>
            <a:pPr>
              <a:buFont typeface="Wingdings" panose="05000000000000000000" pitchFamily="2" charset="2"/>
              <a:buChar char="Ø"/>
            </a:pPr>
            <a:r>
              <a:rPr lang="en-GB" sz="2000" dirty="0"/>
              <a:t>What the National Plan for Music means for music education 2023 </a:t>
            </a:r>
            <a:r>
              <a:rPr lang="en-GB" sz="2000" dirty="0">
                <a:hlinkClick r:id="rId5"/>
              </a:rPr>
              <a:t>https://www.gov.uk/government/publications/music-education-information-for-parents-and-young-people/what-the-national-plan-for-music-education-means-for-children-and-young-pe</a:t>
            </a:r>
          </a:p>
          <a:p>
            <a:pPr marL="0" indent="0">
              <a:buNone/>
            </a:pPr>
            <a:r>
              <a:rPr lang="en-GB" sz="2000" dirty="0" err="1">
                <a:hlinkClick r:id="rId5"/>
              </a:rPr>
              <a:t>ople</a:t>
            </a:r>
            <a:r>
              <a:rPr lang="en-GB" sz="2000" dirty="0"/>
              <a:t> </a:t>
            </a:r>
          </a:p>
          <a:p>
            <a:pPr>
              <a:buFont typeface="Wingdings" panose="05000000000000000000" pitchFamily="2" charset="2"/>
              <a:buChar char="Ø"/>
            </a:pPr>
            <a:r>
              <a:rPr lang="en-GB" sz="2000" dirty="0"/>
              <a:t>Music Research review 2023- Striking the right note for music education </a:t>
            </a:r>
            <a:r>
              <a:rPr lang="en-GB" sz="2000" dirty="0">
                <a:hlinkClick r:id="rId6"/>
              </a:rPr>
              <a:t>https://www.gov.uk/government/publications/subject-report-series-music/striking-the-right-note-the-music-subject-report</a:t>
            </a:r>
            <a:r>
              <a:rPr lang="en-GB" sz="2000" dirty="0"/>
              <a:t> </a:t>
            </a:r>
          </a:p>
          <a:p>
            <a:pPr>
              <a:buFont typeface="Wingdings" panose="05000000000000000000" pitchFamily="2" charset="2"/>
              <a:buChar char="Ø"/>
            </a:pPr>
            <a:r>
              <a:rPr lang="en-GB" sz="2000" dirty="0"/>
              <a:t>Research review: Music 2021 </a:t>
            </a:r>
            <a:r>
              <a:rPr lang="en-GB" sz="2000" dirty="0">
                <a:hlinkClick r:id="rId7"/>
              </a:rPr>
              <a:t>https://www.gov.uk/government/publications/research-review-series-music/research-review-series-music#summary-questions-on-curriculum</a:t>
            </a:r>
            <a:r>
              <a:rPr lang="en-GB" sz="2000" dirty="0"/>
              <a:t> </a:t>
            </a:r>
          </a:p>
          <a:p>
            <a:pPr>
              <a:buFont typeface="Wingdings" panose="05000000000000000000" pitchFamily="2" charset="2"/>
              <a:buChar char="Ø"/>
            </a:pPr>
            <a:endParaRPr lang="en-GB" sz="2000" dirty="0"/>
          </a:p>
        </p:txBody>
      </p:sp>
    </p:spTree>
    <p:extLst>
      <p:ext uri="{BB962C8B-B14F-4D97-AF65-F5344CB8AC3E}">
        <p14:creationId xmlns:p14="http://schemas.microsoft.com/office/powerpoint/2010/main" val="3649881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BF0B8-A864-BF06-4A24-B816F8AAFBD5}"/>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91A347B5-F7DD-5549-21C1-B0E2C326C780}"/>
              </a:ext>
            </a:extLst>
          </p:cNvPr>
          <p:cNvSpPr txBox="1"/>
          <p:nvPr/>
        </p:nvSpPr>
        <p:spPr>
          <a:xfrm>
            <a:off x="2646930" y="871807"/>
            <a:ext cx="8710013" cy="584775"/>
          </a:xfrm>
          <a:prstGeom prst="rect">
            <a:avLst/>
          </a:prstGeom>
          <a:noFill/>
        </p:spPr>
        <p:txBody>
          <a:bodyPr wrap="none" rtlCol="0">
            <a:spAutoFit/>
          </a:bodyPr>
          <a:lstStyle/>
          <a:p>
            <a:r>
              <a:rPr lang="en-GB" sz="3200" dirty="0">
                <a:solidFill>
                  <a:schemeClr val="bg1"/>
                </a:solidFill>
              </a:rPr>
              <a:t>Funded Opportunities &amp; Schools Survey process</a:t>
            </a:r>
          </a:p>
        </p:txBody>
      </p:sp>
      <p:sp>
        <p:nvSpPr>
          <p:cNvPr id="7" name="Rectangle 6">
            <a:extLst>
              <a:ext uri="{FF2B5EF4-FFF2-40B4-BE49-F238E27FC236}">
                <a16:creationId xmlns:a16="http://schemas.microsoft.com/office/drawing/2014/main" id="{73B7846F-9BD1-478A-8BB8-A76BFFF2B184}"/>
              </a:ext>
            </a:extLst>
          </p:cNvPr>
          <p:cNvSpPr/>
          <p:nvPr/>
        </p:nvSpPr>
        <p:spPr>
          <a:xfrm>
            <a:off x="244204" y="222586"/>
            <a:ext cx="9814195" cy="8402300"/>
          </a:xfrm>
          <a:prstGeom prst="rect">
            <a:avLst/>
          </a:prstGeom>
        </p:spPr>
        <p:txBody>
          <a:bodyPr wrap="square">
            <a:spAutoFit/>
          </a:bodyPr>
          <a:lstStyle/>
          <a:p>
            <a:r>
              <a:rPr lang="en-GB" sz="2800" b="1" dirty="0">
                <a:solidFill>
                  <a:srgbClr val="7030A0"/>
                </a:solidFill>
              </a:rPr>
              <a:t>Kent Music </a:t>
            </a:r>
          </a:p>
          <a:p>
            <a:r>
              <a:rPr lang="en-US" sz="1400" dirty="0">
                <a:hlinkClick r:id="rId2"/>
              </a:rPr>
              <a:t>Kent Music - Your musical journey starts here</a:t>
            </a:r>
            <a:endParaRPr lang="en-GB" sz="1400" b="1" dirty="0">
              <a:solidFill>
                <a:srgbClr val="7030A0"/>
              </a:solidFill>
            </a:endParaRPr>
          </a:p>
          <a:p>
            <a:r>
              <a:rPr lang="en-GB" b="1" dirty="0">
                <a:solidFill>
                  <a:srgbClr val="7030A0"/>
                </a:solidFill>
              </a:rPr>
              <a:t>New Chief Executive - Gerry Sterling</a:t>
            </a:r>
          </a:p>
          <a:p>
            <a:endParaRPr lang="en-GB" b="1" dirty="0">
              <a:solidFill>
                <a:srgbClr val="7030A0"/>
              </a:solidFill>
            </a:endParaRPr>
          </a:p>
          <a:p>
            <a:r>
              <a:rPr lang="en-GB" b="1" dirty="0">
                <a:solidFill>
                  <a:srgbClr val="7030A0"/>
                </a:solidFill>
              </a:rPr>
              <a:t>Comprehensive development plan which covers :</a:t>
            </a:r>
          </a:p>
          <a:p>
            <a:pPr marL="457200" indent="-457200">
              <a:buFontTx/>
              <a:buChar char="-"/>
            </a:pPr>
            <a:r>
              <a:rPr lang="en-GB" b="1" dirty="0">
                <a:solidFill>
                  <a:srgbClr val="7030A0"/>
                </a:solidFill>
              </a:rPr>
              <a:t>Delivering an EYFS programme, singing, reviewing music plus and curating a live performances programme</a:t>
            </a:r>
          </a:p>
          <a:p>
            <a:pPr marL="457200" indent="-457200">
              <a:buFontTx/>
              <a:buChar char="-"/>
            </a:pPr>
            <a:r>
              <a:rPr lang="en-GB" b="1" dirty="0">
                <a:solidFill>
                  <a:srgbClr val="7030A0"/>
                </a:solidFill>
              </a:rPr>
              <a:t>Developing equitable programming in underserved areas, EYFS programmes into local music centres, develop new summer school and county programmes activities and foundation instrumental/ vocal programmes in music centres</a:t>
            </a:r>
          </a:p>
          <a:p>
            <a:pPr marL="457200" indent="-457200">
              <a:buFontTx/>
              <a:buChar char="-"/>
            </a:pPr>
            <a:r>
              <a:rPr lang="en-GB" b="1" dirty="0">
                <a:solidFill>
                  <a:srgbClr val="7030A0"/>
                </a:solidFill>
              </a:rPr>
              <a:t>Remove barriers to participation through needs- focused support, financial assistance to eligible students and strengthening support for SEN/ alterative provision schools.</a:t>
            </a:r>
          </a:p>
          <a:p>
            <a:pPr marL="457200" indent="-457200">
              <a:buFontTx/>
              <a:buChar char="-"/>
            </a:pPr>
            <a:r>
              <a:rPr lang="en-GB" b="1" dirty="0">
                <a:solidFill>
                  <a:srgbClr val="7030A0"/>
                </a:solidFill>
              </a:rPr>
              <a:t>Build the number of teachers to meet need, develop twilight CPD and recruiting more trustees</a:t>
            </a:r>
          </a:p>
          <a:p>
            <a:pPr marL="457200" indent="-457200">
              <a:buFontTx/>
              <a:buChar char="-"/>
            </a:pPr>
            <a:r>
              <a:rPr lang="en-GB" b="1" dirty="0">
                <a:solidFill>
                  <a:srgbClr val="7030A0"/>
                </a:solidFill>
              </a:rPr>
              <a:t>Become more financially sustainable</a:t>
            </a:r>
          </a:p>
          <a:p>
            <a:pPr marL="457200" indent="-457200">
              <a:buFontTx/>
              <a:buChar char="-"/>
            </a:pPr>
            <a:endParaRPr lang="en-GB" b="1" dirty="0">
              <a:solidFill>
                <a:srgbClr val="7030A0"/>
              </a:solidFill>
            </a:endParaRPr>
          </a:p>
          <a:p>
            <a:pPr marL="457200" indent="-457200">
              <a:buFontTx/>
              <a:buChar char="-"/>
            </a:pPr>
            <a:endParaRPr lang="en-GB" b="1" dirty="0">
              <a:solidFill>
                <a:srgbClr val="7030A0"/>
              </a:solidFill>
            </a:endParaRPr>
          </a:p>
          <a:p>
            <a:pPr marL="457200" indent="-457200">
              <a:buFontTx/>
              <a:buChar char="-"/>
            </a:pPr>
            <a:endParaRPr lang="en-GB" b="1" dirty="0">
              <a:solidFill>
                <a:srgbClr val="7030A0"/>
              </a:solidFill>
            </a:endParaRPr>
          </a:p>
          <a:p>
            <a:r>
              <a:rPr lang="en-GB" b="1" dirty="0">
                <a:solidFill>
                  <a:srgbClr val="7030A0"/>
                </a:solidFill>
              </a:rPr>
              <a:t>Check out their CPD offering which is free! </a:t>
            </a:r>
          </a:p>
          <a:p>
            <a:r>
              <a:rPr lang="en-GB" dirty="0">
                <a:hlinkClick r:id="rId3"/>
              </a:rPr>
              <a:t>CPD - Kent Music</a:t>
            </a:r>
            <a:endParaRPr lang="en-GB" dirty="0"/>
          </a:p>
          <a:p>
            <a:endParaRPr lang="en-GB" b="1" dirty="0">
              <a:solidFill>
                <a:srgbClr val="7030A0"/>
              </a:solidFill>
            </a:endParaRPr>
          </a:p>
          <a:p>
            <a:r>
              <a:rPr lang="en-GB" b="1" dirty="0">
                <a:solidFill>
                  <a:srgbClr val="7030A0"/>
                </a:solidFill>
              </a:rPr>
              <a:t>Conference is coming up – but there are limited spaces!</a:t>
            </a:r>
          </a:p>
          <a:p>
            <a:endParaRPr lang="en-GB" b="1" dirty="0">
              <a:solidFill>
                <a:srgbClr val="7030A0"/>
              </a:solidFill>
            </a:endParaRPr>
          </a:p>
          <a:p>
            <a:r>
              <a:rPr lang="en-GB" sz="2800" b="1" dirty="0">
                <a:solidFill>
                  <a:srgbClr val="7030A0"/>
                </a:solidFill>
              </a:rPr>
              <a:t> </a:t>
            </a:r>
          </a:p>
          <a:p>
            <a:r>
              <a:rPr lang="en-GB" dirty="0">
                <a:solidFill>
                  <a:srgbClr val="7030A0"/>
                </a:solidFill>
              </a:rPr>
              <a:t> </a:t>
            </a:r>
          </a:p>
          <a:p>
            <a:endParaRPr lang="en-GB" sz="2800" b="1" dirty="0">
              <a:solidFill>
                <a:srgbClr val="7030A0"/>
              </a:solidFill>
            </a:endParaRPr>
          </a:p>
          <a:p>
            <a:endParaRPr lang="en-GB" sz="1600" b="1" dirty="0">
              <a:solidFill>
                <a:srgbClr val="7030A0"/>
              </a:solidFill>
            </a:endParaRPr>
          </a:p>
          <a:p>
            <a:endParaRPr lang="en-GB" sz="2400" b="1" dirty="0">
              <a:solidFill>
                <a:srgbClr val="7030A0"/>
              </a:solidFill>
            </a:endParaRPr>
          </a:p>
          <a:p>
            <a:endParaRPr lang="en-GB" sz="2400" dirty="0"/>
          </a:p>
        </p:txBody>
      </p:sp>
      <p:pic>
        <p:nvPicPr>
          <p:cNvPr id="4" name="Picture 3">
            <a:extLst>
              <a:ext uri="{FF2B5EF4-FFF2-40B4-BE49-F238E27FC236}">
                <a16:creationId xmlns:a16="http://schemas.microsoft.com/office/drawing/2014/main" id="{83D2E5E4-06A7-4CEB-9D75-ADE587871CCF}"/>
              </a:ext>
            </a:extLst>
          </p:cNvPr>
          <p:cNvPicPr>
            <a:picLocks noChangeAspect="1"/>
          </p:cNvPicPr>
          <p:nvPr/>
        </p:nvPicPr>
        <p:blipFill>
          <a:blip r:embed="rId4"/>
          <a:stretch>
            <a:fillRect/>
          </a:stretch>
        </p:blipFill>
        <p:spPr>
          <a:xfrm flipH="1">
            <a:off x="6318082" y="4146746"/>
            <a:ext cx="3002021" cy="1635179"/>
          </a:xfrm>
          <a:prstGeom prst="rect">
            <a:avLst/>
          </a:prstGeom>
        </p:spPr>
      </p:pic>
    </p:spTree>
    <p:extLst>
      <p:ext uri="{BB962C8B-B14F-4D97-AF65-F5344CB8AC3E}">
        <p14:creationId xmlns:p14="http://schemas.microsoft.com/office/powerpoint/2010/main" val="2295592518"/>
      </p:ext>
    </p:extLst>
  </p:cSld>
  <p:clrMapOvr>
    <a:masterClrMapping/>
  </p:clrMapOvr>
</p:sld>
</file>

<file path=ppt/theme/theme1.xml><?xml version="1.0" encoding="utf-8"?>
<a:theme xmlns:a="http://schemas.openxmlformats.org/drawingml/2006/main" name="1_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1ff2d99-89a9-4862-b46c-00c4e83f2859">
      <Terms xmlns="http://schemas.microsoft.com/office/infopath/2007/PartnerControls"/>
    </lcf76f155ced4ddcb4097134ff3c332f>
    <TaxCatchAll xmlns="4393af4c-e0eb-4236-a1ec-3bbd3283adc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D8F6EB22F29CB4FAFA7E5FE426A944E" ma:contentTypeVersion="17" ma:contentTypeDescription="Create a new document." ma:contentTypeScope="" ma:versionID="829e649dd479188fceed8ddac687d3da">
  <xsd:schema xmlns:xsd="http://www.w3.org/2001/XMLSchema" xmlns:xs="http://www.w3.org/2001/XMLSchema" xmlns:p="http://schemas.microsoft.com/office/2006/metadata/properties" xmlns:ns2="51ff2d99-89a9-4862-b46c-00c4e83f2859" xmlns:ns3="4393af4c-e0eb-4236-a1ec-3bbd3283adc4" targetNamespace="http://schemas.microsoft.com/office/2006/metadata/properties" ma:root="true" ma:fieldsID="675a9e8e33439459f0793456ec48579d" ns2:_="" ns3:_="">
    <xsd:import namespace="51ff2d99-89a9-4862-b46c-00c4e83f2859"/>
    <xsd:import namespace="4393af4c-e0eb-4236-a1ec-3bbd3283adc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ObjectDetectorVersions" minOccurs="0"/>
                <xsd:element ref="ns2:MediaLengthInSeconds" minOccurs="0"/>
                <xsd:element ref="ns2:MediaServiceGenerationTime" minOccurs="0"/>
                <xsd:element ref="ns2:MediaServiceEventHashCode" minOccurs="0"/>
                <xsd:element ref="ns2:MediaServiceSearchProperties"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ff2d99-89a9-4862-b46c-00c4e83f28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c273682-7287-49f1-a014-ad608ce2b957"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393af4c-e0eb-4236-a1ec-3bbd3283adc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b293457-bdff-4e89-a493-870730d0c33c}" ma:internalName="TaxCatchAll" ma:showField="CatchAllData" ma:web="4393af4c-e0eb-4236-a1ec-3bbd3283ad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FFF946-5B09-4E1D-B90A-39D4A9D4C0F0}">
  <ds:schemaRefs>
    <ds:schemaRef ds:uri="http://purl.org/dc/terms/"/>
    <ds:schemaRef ds:uri="http://schemas.microsoft.com/office/2006/metadata/properties"/>
    <ds:schemaRef ds:uri="http://purl.org/dc/elements/1.1/"/>
    <ds:schemaRef ds:uri="4393af4c-e0eb-4236-a1ec-3bbd3283adc4"/>
    <ds:schemaRef ds:uri="http://schemas.openxmlformats.org/package/2006/metadata/core-properties"/>
    <ds:schemaRef ds:uri="51ff2d99-89a9-4862-b46c-00c4e83f2859"/>
    <ds:schemaRef ds:uri="http://schemas.microsoft.com/office/2006/documentManagement/types"/>
    <ds:schemaRef ds:uri="http://www.w3.org/XML/1998/namespace"/>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BA506111-2D0C-4C64-807D-E9437B5AE397}">
  <ds:schemaRefs>
    <ds:schemaRef ds:uri="http://schemas.microsoft.com/sharepoint/v3/contenttype/forms"/>
  </ds:schemaRefs>
</ds:datastoreItem>
</file>

<file path=customXml/itemProps3.xml><?xml version="1.0" encoding="utf-8"?>
<ds:datastoreItem xmlns:ds="http://schemas.openxmlformats.org/officeDocument/2006/customXml" ds:itemID="{7E7984CB-2CB4-4A76-A221-267E5EFE0215}"/>
</file>

<file path=docProps/app.xml><?xml version="1.0" encoding="utf-8"?>
<Properties xmlns="http://schemas.openxmlformats.org/officeDocument/2006/extended-properties" xmlns:vt="http://schemas.openxmlformats.org/officeDocument/2006/docPropsVTypes">
  <TotalTime>2029</TotalTime>
  <Words>1842</Words>
  <Application>Microsoft Office PowerPoint</Application>
  <PresentationFormat>Widescreen</PresentationFormat>
  <Paragraphs>215</Paragraphs>
  <Slides>30</Slides>
  <Notes>21</Notes>
  <HiddenSlides>0</HiddenSlides>
  <MMClips>6</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30</vt:i4>
      </vt:variant>
    </vt:vector>
  </HeadingPairs>
  <TitlesOfParts>
    <vt:vector size="41" baseType="lpstr">
      <vt:lpstr>Aptos</vt:lpstr>
      <vt:lpstr>Aptos Display</vt:lpstr>
      <vt:lpstr>Arial</vt:lpstr>
      <vt:lpstr>Calibri</vt:lpstr>
      <vt:lpstr>Calibri Light</vt:lpstr>
      <vt:lpstr>Courier New</vt:lpstr>
      <vt:lpstr>Geometr415 Lt BT</vt:lpstr>
      <vt:lpstr>Montserrat</vt:lpstr>
      <vt:lpstr>Wingdings</vt:lpstr>
      <vt:lpstr>1_Office Theme</vt:lpstr>
      <vt:lpstr>Office Theme</vt:lpstr>
      <vt:lpstr>Music  Network Meeting</vt:lpstr>
      <vt:lpstr>Welcome and Opening prayer</vt:lpstr>
      <vt:lpstr>Online Expectations</vt:lpstr>
      <vt:lpstr>    Agenda   - Introductions - Quote - Warm up song - Updates - Kent Music        - Music Mark                    - Music Development Plan - New to leading music? - Musical Brain Breaks - Teaching songs for Young Voices - Teaching part-singing - Notation Progression Document - What’s coming up      </vt:lpstr>
      <vt:lpstr>PowerPoint Presentation</vt:lpstr>
      <vt:lpstr>Warm Up song  </vt:lpstr>
      <vt:lpstr>PowerPoint Presentation</vt:lpstr>
      <vt:lpstr>Key documentation</vt:lpstr>
      <vt:lpstr>PowerPoint Presentation</vt:lpstr>
      <vt:lpstr>PowerPoint Presentation</vt:lpstr>
      <vt:lpstr>         </vt:lpstr>
      <vt:lpstr>PowerPoint Presentation</vt:lpstr>
      <vt:lpstr> Music Subject Lead</vt:lpstr>
      <vt:lpstr>         </vt:lpstr>
      <vt:lpstr> </vt:lpstr>
      <vt:lpstr> </vt:lpstr>
      <vt:lpstr>        </vt:lpstr>
      <vt:lpstr>Teaching songs for Young Voices/ mass participation events </vt:lpstr>
      <vt:lpstr>PowerPoint Presentation</vt:lpstr>
      <vt:lpstr>Ways into part-singing </vt:lpstr>
      <vt:lpstr>PowerPoint Presentation</vt:lpstr>
      <vt:lpstr> Progression of Notation</vt:lpstr>
      <vt:lpstr>PowerPoint Presentation</vt:lpstr>
      <vt:lpstr>         </vt:lpstr>
      <vt:lpstr>PowerPoint Presentation</vt:lpstr>
      <vt:lpstr>PowerPoint Presentation</vt:lpstr>
      <vt:lpstr>         </vt:lpstr>
      <vt:lpstr>  What’s coming up musically….    Black history month           Concerts for Schools 2025-26         </vt:lpstr>
      <vt:lpstr>What’s coming up…  Next meeting is scheduled for  20th January 2026    1.30 -3.30   Please feel free to contact me if you have anything I can help with: emma.higgins@st-josephs-northfleet.kcsp.org.uk           </vt:lpstr>
      <vt:lpstr>Evaluation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Annemarie Whittle</dc:creator>
  <cp:lastModifiedBy>Mrs Higgins</cp:lastModifiedBy>
  <cp:revision>249</cp:revision>
  <cp:lastPrinted>2024-11-11T14:02:24Z</cp:lastPrinted>
  <dcterms:created xsi:type="dcterms:W3CDTF">2023-09-28T07:14:56Z</dcterms:created>
  <dcterms:modified xsi:type="dcterms:W3CDTF">2025-10-13T19:49:52Z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0x0101008D8F6EB22F29CB4FAFA7E5FE426A944E</vt:lpwstr>
  </property>
  <property fmtid="{D5CDD505-2E9C-101B-9397-08002B2CF9AE}" pid="3" name="MediaServiceImageTags">
    <vt:lpwstr/>
  </property>
</Properties>
</file>